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handoutMasterIdLst>
    <p:handoutMasterId r:id="rId105"/>
  </p:handoutMasterIdLst>
  <p:sldIdLst>
    <p:sldId id="422" r:id="rId2"/>
    <p:sldId id="256" r:id="rId3"/>
    <p:sldId id="265" r:id="rId4"/>
    <p:sldId id="266" r:id="rId5"/>
    <p:sldId id="268" r:id="rId6"/>
    <p:sldId id="271" r:id="rId7"/>
    <p:sldId id="431" r:id="rId8"/>
    <p:sldId id="257" r:id="rId9"/>
    <p:sldId id="270" r:id="rId10"/>
    <p:sldId id="258" r:id="rId11"/>
    <p:sldId id="269" r:id="rId12"/>
    <p:sldId id="285" r:id="rId13"/>
    <p:sldId id="262" r:id="rId14"/>
    <p:sldId id="432" r:id="rId15"/>
    <p:sldId id="259" r:id="rId16"/>
    <p:sldId id="260" r:id="rId17"/>
    <p:sldId id="435" r:id="rId18"/>
    <p:sldId id="437" r:id="rId19"/>
    <p:sldId id="439" r:id="rId20"/>
    <p:sldId id="450" r:id="rId21"/>
    <p:sldId id="440" r:id="rId22"/>
    <p:sldId id="441" r:id="rId23"/>
    <p:sldId id="451" r:id="rId24"/>
    <p:sldId id="430" r:id="rId25"/>
    <p:sldId id="444" r:id="rId26"/>
    <p:sldId id="445" r:id="rId27"/>
    <p:sldId id="446" r:id="rId28"/>
    <p:sldId id="447" r:id="rId29"/>
    <p:sldId id="452" r:id="rId30"/>
    <p:sldId id="455" r:id="rId31"/>
    <p:sldId id="464" r:id="rId32"/>
    <p:sldId id="465" r:id="rId33"/>
    <p:sldId id="442" r:id="rId34"/>
    <p:sldId id="466" r:id="rId35"/>
    <p:sldId id="469" r:id="rId36"/>
    <p:sldId id="471" r:id="rId37"/>
    <p:sldId id="472" r:id="rId38"/>
    <p:sldId id="261" r:id="rId39"/>
    <p:sldId id="264" r:id="rId40"/>
    <p:sldId id="475" r:id="rId41"/>
    <p:sldId id="477" r:id="rId42"/>
    <p:sldId id="479" r:id="rId43"/>
    <p:sldId id="454" r:id="rId44"/>
    <p:sldId id="480" r:id="rId45"/>
    <p:sldId id="482" r:id="rId46"/>
    <p:sldId id="453" r:id="rId47"/>
    <p:sldId id="481" r:id="rId48"/>
    <p:sldId id="483" r:id="rId49"/>
    <p:sldId id="484" r:id="rId50"/>
    <p:sldId id="489" r:id="rId51"/>
    <p:sldId id="486" r:id="rId52"/>
    <p:sldId id="485" r:id="rId53"/>
    <p:sldId id="490" r:id="rId54"/>
    <p:sldId id="488" r:id="rId55"/>
    <p:sldId id="493" r:id="rId56"/>
    <p:sldId id="495" r:id="rId57"/>
    <p:sldId id="499" r:id="rId58"/>
    <p:sldId id="274" r:id="rId59"/>
    <p:sldId id="275" r:id="rId60"/>
    <p:sldId id="276" r:id="rId61"/>
    <p:sldId id="497" r:id="rId62"/>
    <p:sldId id="277" r:id="rId63"/>
    <p:sldId id="278" r:id="rId64"/>
    <p:sldId id="279" r:id="rId65"/>
    <p:sldId id="280" r:id="rId66"/>
    <p:sldId id="507" r:id="rId67"/>
    <p:sldId id="498" r:id="rId68"/>
    <p:sldId id="500" r:id="rId69"/>
    <p:sldId id="504" r:id="rId70"/>
    <p:sldId id="505" r:id="rId71"/>
    <p:sldId id="503" r:id="rId72"/>
    <p:sldId id="501" r:id="rId73"/>
    <p:sldId id="281" r:id="rId74"/>
    <p:sldId id="510" r:id="rId75"/>
    <p:sldId id="512" r:id="rId76"/>
    <p:sldId id="513" r:id="rId77"/>
    <p:sldId id="518" r:id="rId78"/>
    <p:sldId id="496" r:id="rId79"/>
    <p:sldId id="519" r:id="rId80"/>
    <p:sldId id="522" r:id="rId81"/>
    <p:sldId id="524" r:id="rId82"/>
    <p:sldId id="525" r:id="rId83"/>
    <p:sldId id="526" r:id="rId84"/>
    <p:sldId id="263" r:id="rId85"/>
    <p:sldId id="548" r:id="rId86"/>
    <p:sldId id="532" r:id="rId87"/>
    <p:sldId id="533" r:id="rId88"/>
    <p:sldId id="534" r:id="rId89"/>
    <p:sldId id="535" r:id="rId90"/>
    <p:sldId id="538" r:id="rId91"/>
    <p:sldId id="549" r:id="rId92"/>
    <p:sldId id="536" r:id="rId93"/>
    <p:sldId id="539" r:id="rId94"/>
    <p:sldId id="540" r:id="rId95"/>
    <p:sldId id="541" r:id="rId96"/>
    <p:sldId id="542" r:id="rId97"/>
    <p:sldId id="543" r:id="rId98"/>
    <p:sldId id="544" r:id="rId99"/>
    <p:sldId id="545" r:id="rId100"/>
    <p:sldId id="553" r:id="rId101"/>
    <p:sldId id="547" r:id="rId102"/>
    <p:sldId id="552" r:id="rId103"/>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685B"/>
    <a:srgbClr val="67695B"/>
    <a:srgbClr val="E7EACB"/>
    <a:srgbClr val="FF9999"/>
    <a:srgbClr val="FFB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29" d="100"/>
          <a:sy n="129" d="100"/>
        </p:scale>
        <p:origin x="888"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1"/>
            <a:ext cx="4434998" cy="354965"/>
          </a:xfrm>
          <a:prstGeom prst="rect">
            <a:avLst/>
          </a:prstGeom>
        </p:spPr>
        <p:txBody>
          <a:bodyPr vert="horz" lIns="99035" tIns="49517" rIns="99035" bIns="49517" rtlCol="0"/>
          <a:lstStyle>
            <a:lvl1pPr algn="l">
              <a:defRPr sz="1300"/>
            </a:lvl1pPr>
          </a:lstStyle>
          <a:p>
            <a:endParaRPr lang="en-AU"/>
          </a:p>
        </p:txBody>
      </p:sp>
      <p:sp>
        <p:nvSpPr>
          <p:cNvPr id="3" name="Date Placeholder 2"/>
          <p:cNvSpPr>
            <a:spLocks noGrp="1"/>
          </p:cNvSpPr>
          <p:nvPr>
            <p:ph type="dt" sz="quarter" idx="1"/>
          </p:nvPr>
        </p:nvSpPr>
        <p:spPr>
          <a:xfrm>
            <a:off x="5797250" y="11"/>
            <a:ext cx="4434998" cy="354965"/>
          </a:xfrm>
          <a:prstGeom prst="rect">
            <a:avLst/>
          </a:prstGeom>
        </p:spPr>
        <p:txBody>
          <a:bodyPr vert="horz" lIns="99035" tIns="49517" rIns="99035" bIns="49517" rtlCol="0"/>
          <a:lstStyle>
            <a:lvl1pPr algn="r">
              <a:defRPr sz="1300"/>
            </a:lvl1pPr>
          </a:lstStyle>
          <a:p>
            <a:fld id="{6C6909DF-D40E-4CDD-8FBC-05350F9D9399}" type="datetimeFigureOut">
              <a:rPr lang="en-US" smtClean="0"/>
              <a:pPr/>
              <a:t>7/12/2016</a:t>
            </a:fld>
            <a:endParaRPr lang="en-AU"/>
          </a:p>
        </p:txBody>
      </p:sp>
      <p:sp>
        <p:nvSpPr>
          <p:cNvPr id="4" name="Footer Placeholder 3"/>
          <p:cNvSpPr>
            <a:spLocks noGrp="1"/>
          </p:cNvSpPr>
          <p:nvPr>
            <p:ph type="ftr" sz="quarter" idx="2"/>
          </p:nvPr>
        </p:nvSpPr>
        <p:spPr>
          <a:xfrm>
            <a:off x="4" y="6743114"/>
            <a:ext cx="4434998" cy="354965"/>
          </a:xfrm>
          <a:prstGeom prst="rect">
            <a:avLst/>
          </a:prstGeom>
        </p:spPr>
        <p:txBody>
          <a:bodyPr vert="horz" lIns="99035" tIns="49517" rIns="99035" bIns="49517" rtlCol="0" anchor="b"/>
          <a:lstStyle>
            <a:lvl1pPr algn="l">
              <a:defRPr sz="1300"/>
            </a:lvl1pPr>
          </a:lstStyle>
          <a:p>
            <a:endParaRPr lang="en-AU"/>
          </a:p>
        </p:txBody>
      </p:sp>
      <p:sp>
        <p:nvSpPr>
          <p:cNvPr id="5" name="Slide Number Placeholder 4"/>
          <p:cNvSpPr>
            <a:spLocks noGrp="1"/>
          </p:cNvSpPr>
          <p:nvPr>
            <p:ph type="sldNum" sz="quarter" idx="3"/>
          </p:nvPr>
        </p:nvSpPr>
        <p:spPr>
          <a:xfrm>
            <a:off x="5797250" y="6743114"/>
            <a:ext cx="4434998" cy="354965"/>
          </a:xfrm>
          <a:prstGeom prst="rect">
            <a:avLst/>
          </a:prstGeom>
        </p:spPr>
        <p:txBody>
          <a:bodyPr vert="horz" lIns="99035" tIns="49517" rIns="99035" bIns="49517" rtlCol="0" anchor="b"/>
          <a:lstStyle>
            <a:lvl1pPr algn="r">
              <a:defRPr sz="1300"/>
            </a:lvl1pPr>
          </a:lstStyle>
          <a:p>
            <a:fld id="{E96C8EA5-0685-4103-BA59-B8DBE22C7FAC}" type="slidenum">
              <a:rPr lang="en-AU" smtClean="0"/>
              <a:pPr/>
              <a:t>‹#›</a:t>
            </a:fld>
            <a:endParaRPr lang="en-AU"/>
          </a:p>
        </p:txBody>
      </p:sp>
    </p:spTree>
    <p:extLst>
      <p:ext uri="{BB962C8B-B14F-4D97-AF65-F5344CB8AC3E}">
        <p14:creationId xmlns:p14="http://schemas.microsoft.com/office/powerpoint/2010/main" val="2361300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1"/>
            <a:ext cx="4434998" cy="354965"/>
          </a:xfrm>
          <a:prstGeom prst="rect">
            <a:avLst/>
          </a:prstGeom>
        </p:spPr>
        <p:txBody>
          <a:bodyPr vert="horz" lIns="99035" tIns="49517" rIns="99035" bIns="49517" rtlCol="0"/>
          <a:lstStyle>
            <a:lvl1pPr algn="l">
              <a:defRPr sz="1300"/>
            </a:lvl1pPr>
          </a:lstStyle>
          <a:p>
            <a:endParaRPr lang="en-AU"/>
          </a:p>
        </p:txBody>
      </p:sp>
      <p:sp>
        <p:nvSpPr>
          <p:cNvPr id="3" name="Date Placeholder 2"/>
          <p:cNvSpPr>
            <a:spLocks noGrp="1"/>
          </p:cNvSpPr>
          <p:nvPr>
            <p:ph type="dt" idx="1"/>
          </p:nvPr>
        </p:nvSpPr>
        <p:spPr>
          <a:xfrm>
            <a:off x="5797250" y="11"/>
            <a:ext cx="4434998" cy="354965"/>
          </a:xfrm>
          <a:prstGeom prst="rect">
            <a:avLst/>
          </a:prstGeom>
        </p:spPr>
        <p:txBody>
          <a:bodyPr vert="horz" lIns="99035" tIns="49517" rIns="99035" bIns="49517" rtlCol="0"/>
          <a:lstStyle>
            <a:lvl1pPr algn="r">
              <a:defRPr sz="1300"/>
            </a:lvl1pPr>
          </a:lstStyle>
          <a:p>
            <a:fld id="{6F186763-620F-44A0-AE2C-B474B1BB83A1}" type="datetimeFigureOut">
              <a:rPr lang="en-US" smtClean="0"/>
              <a:pPr/>
              <a:t>7/12/2016</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035" tIns="49517" rIns="99035" bIns="49517" rtlCol="0" anchor="ctr"/>
          <a:lstStyle/>
          <a:p>
            <a:endParaRPr lang="en-AU"/>
          </a:p>
        </p:txBody>
      </p:sp>
      <p:sp>
        <p:nvSpPr>
          <p:cNvPr id="5" name="Notes Placeholder 4"/>
          <p:cNvSpPr>
            <a:spLocks noGrp="1"/>
          </p:cNvSpPr>
          <p:nvPr>
            <p:ph type="body" sz="quarter" idx="3"/>
          </p:nvPr>
        </p:nvSpPr>
        <p:spPr>
          <a:xfrm>
            <a:off x="1023462" y="3372168"/>
            <a:ext cx="8187690" cy="3194685"/>
          </a:xfrm>
          <a:prstGeom prst="rect">
            <a:avLst/>
          </a:prstGeom>
        </p:spPr>
        <p:txBody>
          <a:bodyPr vert="horz" lIns="99035" tIns="49517" rIns="99035" bIns="495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4" y="6743114"/>
            <a:ext cx="4434998" cy="354965"/>
          </a:xfrm>
          <a:prstGeom prst="rect">
            <a:avLst/>
          </a:prstGeom>
        </p:spPr>
        <p:txBody>
          <a:bodyPr vert="horz" lIns="99035" tIns="49517" rIns="99035" bIns="49517" rtlCol="0" anchor="b"/>
          <a:lstStyle>
            <a:lvl1pPr algn="l">
              <a:defRPr sz="1300"/>
            </a:lvl1pPr>
          </a:lstStyle>
          <a:p>
            <a:endParaRPr lang="en-AU"/>
          </a:p>
        </p:txBody>
      </p:sp>
      <p:sp>
        <p:nvSpPr>
          <p:cNvPr id="7" name="Slide Number Placeholder 6"/>
          <p:cNvSpPr>
            <a:spLocks noGrp="1"/>
          </p:cNvSpPr>
          <p:nvPr>
            <p:ph type="sldNum" sz="quarter" idx="5"/>
          </p:nvPr>
        </p:nvSpPr>
        <p:spPr>
          <a:xfrm>
            <a:off x="5797250" y="6743114"/>
            <a:ext cx="4434998" cy="354965"/>
          </a:xfrm>
          <a:prstGeom prst="rect">
            <a:avLst/>
          </a:prstGeom>
        </p:spPr>
        <p:txBody>
          <a:bodyPr vert="horz" lIns="99035" tIns="49517" rIns="99035" bIns="49517" rtlCol="0" anchor="b"/>
          <a:lstStyle>
            <a:lvl1pPr algn="r">
              <a:defRPr sz="1300"/>
            </a:lvl1pPr>
          </a:lstStyle>
          <a:p>
            <a:fld id="{59C733B6-EAEE-49A2-A5DD-E7AEBC47C9C8}" type="slidenum">
              <a:rPr lang="en-AU" smtClean="0"/>
              <a:pPr/>
              <a:t>‹#›</a:t>
            </a:fld>
            <a:endParaRPr lang="en-AU"/>
          </a:p>
        </p:txBody>
      </p:sp>
    </p:spTree>
    <p:extLst>
      <p:ext uri="{BB962C8B-B14F-4D97-AF65-F5344CB8AC3E}">
        <p14:creationId xmlns:p14="http://schemas.microsoft.com/office/powerpoint/2010/main" val="260122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EBC19498-A765-4CD4-A25B-BFAB6C1BEA9E}" type="datetimeFigureOut">
              <a:rPr lang="en-US" smtClean="0"/>
              <a:pPr/>
              <a:t>7/12/2016</a:t>
            </a:fld>
            <a:endParaRPr lang="en-AU"/>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5" name="Footer Placeholder 4"/>
          <p:cNvSpPr>
            <a:spLocks noGrp="1"/>
          </p:cNvSpPr>
          <p:nvPr>
            <p:ph type="ftr" sz="quarter" idx="11"/>
          </p:nvPr>
        </p:nvSpPr>
        <p:spPr/>
        <p:txBody>
          <a:bodyPr/>
          <a:lstStyle>
            <a:extLst/>
          </a:lstStyle>
          <a:p>
            <a:endParaRPr lang="en-AU"/>
          </a:p>
        </p:txBody>
      </p:sp>
      <p:sp>
        <p:nvSpPr>
          <p:cNvPr id="6" name="Slide Number Placeholder 5"/>
          <p:cNvSpPr>
            <a:spLocks noGrp="1"/>
          </p:cNvSpPr>
          <p:nvPr>
            <p:ph type="sldNum" sz="quarter" idx="12"/>
          </p:nvPr>
        </p:nvSpPr>
        <p:spPr/>
        <p:txBody>
          <a:bodyPr/>
          <a:lstStyle>
            <a:extLst/>
          </a:lstStyle>
          <a:p>
            <a:fld id="{E1F13D3E-EECD-4192-91D1-B8BD978750EC}"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5" name="Footer Placeholder 4"/>
          <p:cNvSpPr>
            <a:spLocks noGrp="1"/>
          </p:cNvSpPr>
          <p:nvPr>
            <p:ph type="ftr" sz="quarter" idx="11"/>
          </p:nvPr>
        </p:nvSpPr>
        <p:spPr/>
        <p:txBody>
          <a:bodyPr/>
          <a:lstStyle>
            <a:extLst/>
          </a:lstStyle>
          <a:p>
            <a:endParaRPr lang="en-AU"/>
          </a:p>
        </p:txBody>
      </p:sp>
      <p:sp>
        <p:nvSpPr>
          <p:cNvPr id="6" name="Slide Number Placeholder 5"/>
          <p:cNvSpPr>
            <a:spLocks noGrp="1"/>
          </p:cNvSpPr>
          <p:nvPr>
            <p:ph type="sldNum" sz="quarter" idx="12"/>
          </p:nvPr>
        </p:nvSpPr>
        <p:spPr/>
        <p:txBody>
          <a:bodyPr/>
          <a:lstStyle>
            <a:extLst/>
          </a:lstStyle>
          <a:p>
            <a:fld id="{E1F13D3E-EECD-4192-91D1-B8BD978750EC}"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5" name="Footer Placeholder 4"/>
          <p:cNvSpPr>
            <a:spLocks noGrp="1"/>
          </p:cNvSpPr>
          <p:nvPr>
            <p:ph type="ftr" sz="quarter" idx="11"/>
          </p:nvPr>
        </p:nvSpPr>
        <p:spPr/>
        <p:txBody>
          <a:bodyPr/>
          <a:lstStyle>
            <a:extLst/>
          </a:lstStyle>
          <a:p>
            <a:endParaRPr lang="en-AU"/>
          </a:p>
        </p:txBody>
      </p:sp>
      <p:sp>
        <p:nvSpPr>
          <p:cNvPr id="6" name="Slide Number Placeholder 5"/>
          <p:cNvSpPr>
            <a:spLocks noGrp="1"/>
          </p:cNvSpPr>
          <p:nvPr>
            <p:ph type="sldNum" sz="quarter" idx="12"/>
          </p:nvPr>
        </p:nvSpPr>
        <p:spPr/>
        <p:txBody>
          <a:bodyPr/>
          <a:lstStyle>
            <a:extLst/>
          </a:lstStyle>
          <a:p>
            <a:fld id="{E1F13D3E-EECD-4192-91D1-B8BD978750EC}"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EBC19498-A765-4CD4-A25B-BFAB6C1BEA9E}" type="datetimeFigureOut">
              <a:rPr lang="en-US" smtClean="0"/>
              <a:pPr/>
              <a:t>7/12/2016</a:t>
            </a:fld>
            <a:endParaRPr lang="en-AU"/>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6" name="Footer Placeholder 5"/>
          <p:cNvSpPr>
            <a:spLocks noGrp="1"/>
          </p:cNvSpPr>
          <p:nvPr>
            <p:ph type="ftr" sz="quarter" idx="11"/>
          </p:nvPr>
        </p:nvSpPr>
        <p:spPr/>
        <p:txBody>
          <a:bodyPr/>
          <a:lstStyle>
            <a:extLst/>
          </a:lstStyle>
          <a:p>
            <a:endParaRPr lang="en-AU"/>
          </a:p>
        </p:txBody>
      </p:sp>
      <p:sp>
        <p:nvSpPr>
          <p:cNvPr id="7" name="Slide Number Placeholder 6"/>
          <p:cNvSpPr>
            <a:spLocks noGrp="1"/>
          </p:cNvSpPr>
          <p:nvPr>
            <p:ph type="sldNum" sz="quarter" idx="12"/>
          </p:nvPr>
        </p:nvSpPr>
        <p:spPr>
          <a:xfrm>
            <a:off x="8641080" y="6514568"/>
            <a:ext cx="464288" cy="274320"/>
          </a:xfrm>
        </p:spPr>
        <p:txBody>
          <a:bodyPr/>
          <a:lstStyle>
            <a:extLst/>
          </a:lstStyle>
          <a:p>
            <a:fld id="{E1F13D3E-EECD-4192-91D1-B8BD978750EC}" type="slidenum">
              <a:rPr lang="en-AU" smtClean="0"/>
              <a:pPr/>
              <a:t>‹#›</a:t>
            </a:fld>
            <a:endParaRPr lang="en-AU"/>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8" name="Footer Placeholder 7"/>
          <p:cNvSpPr>
            <a:spLocks noGrp="1"/>
          </p:cNvSpPr>
          <p:nvPr>
            <p:ph type="ftr" sz="quarter" idx="11"/>
          </p:nvPr>
        </p:nvSpPr>
        <p:spPr/>
        <p:txBody>
          <a:bodyPr/>
          <a:lstStyle>
            <a:extLst/>
          </a:lstStyle>
          <a:p>
            <a:endParaRPr lang="en-AU"/>
          </a:p>
        </p:txBody>
      </p:sp>
      <p:sp>
        <p:nvSpPr>
          <p:cNvPr id="9" name="Slide Number Placeholder 8"/>
          <p:cNvSpPr>
            <a:spLocks noGrp="1"/>
          </p:cNvSpPr>
          <p:nvPr>
            <p:ph type="sldNum" sz="quarter" idx="12"/>
          </p:nvPr>
        </p:nvSpPr>
        <p:spPr>
          <a:xfrm>
            <a:off x="8641080" y="6514568"/>
            <a:ext cx="464288" cy="274320"/>
          </a:xfrm>
        </p:spPr>
        <p:txBody>
          <a:bodyPr/>
          <a:lstStyle>
            <a:extLst/>
          </a:lstStyle>
          <a:p>
            <a:fld id="{E1F13D3E-EECD-4192-91D1-B8BD978750EC}"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4" name="Footer Placeholder 3"/>
          <p:cNvSpPr>
            <a:spLocks noGrp="1"/>
          </p:cNvSpPr>
          <p:nvPr>
            <p:ph type="ftr" sz="quarter" idx="11"/>
          </p:nvPr>
        </p:nvSpPr>
        <p:spPr/>
        <p:txBody>
          <a:bodyPr/>
          <a:lstStyle>
            <a:extLst/>
          </a:lstStyle>
          <a:p>
            <a:endParaRPr lang="en-AU"/>
          </a:p>
        </p:txBody>
      </p:sp>
      <p:sp>
        <p:nvSpPr>
          <p:cNvPr id="5" name="Slide Number Placeholder 4"/>
          <p:cNvSpPr>
            <a:spLocks noGrp="1"/>
          </p:cNvSpPr>
          <p:nvPr>
            <p:ph type="sldNum" sz="quarter" idx="12"/>
          </p:nvPr>
        </p:nvSpPr>
        <p:spPr/>
        <p:txBody>
          <a:bodyPr/>
          <a:lstStyle>
            <a:extLst/>
          </a:lstStyle>
          <a:p>
            <a:fld id="{E1F13D3E-EECD-4192-91D1-B8BD978750EC}" type="slidenum">
              <a:rPr lang="en-AU" smtClean="0"/>
              <a:pPr/>
              <a:t>‹#›</a:t>
            </a:fld>
            <a:endParaRPr lang="en-AU"/>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BC19498-A765-4CD4-A25B-BFAB6C1BEA9E}" type="datetimeFigureOut">
              <a:rPr lang="en-US" smtClean="0"/>
              <a:pPr/>
              <a:t>7/12/2016</a:t>
            </a:fld>
            <a:endParaRPr lang="en-AU"/>
          </a:p>
        </p:txBody>
      </p:sp>
      <p:sp>
        <p:nvSpPr>
          <p:cNvPr id="3" name="Footer Placeholder 2"/>
          <p:cNvSpPr>
            <a:spLocks noGrp="1"/>
          </p:cNvSpPr>
          <p:nvPr>
            <p:ph type="ftr" sz="quarter" idx="11"/>
          </p:nvPr>
        </p:nvSpPr>
        <p:spPr/>
        <p:txBody>
          <a:bodyPr/>
          <a:lstStyle>
            <a:extLst/>
          </a:lstStyle>
          <a:p>
            <a:endParaRPr lang="en-AU"/>
          </a:p>
        </p:txBody>
      </p:sp>
      <p:sp>
        <p:nvSpPr>
          <p:cNvPr id="4" name="Slide Number Placeholder 3"/>
          <p:cNvSpPr>
            <a:spLocks noGrp="1"/>
          </p:cNvSpPr>
          <p:nvPr>
            <p:ph type="sldNum" sz="quarter" idx="12"/>
          </p:nvPr>
        </p:nvSpPr>
        <p:spPr/>
        <p:txBody>
          <a:bodyPr/>
          <a:lstStyle>
            <a:extLst/>
          </a:lstStyle>
          <a:p>
            <a:fld id="{E1F13D3E-EECD-4192-91D1-B8BD978750EC}"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EBC19498-A765-4CD4-A25B-BFAB6C1BEA9E}" type="datetimeFigureOut">
              <a:rPr lang="en-US" smtClean="0"/>
              <a:pPr/>
              <a:t>7/12/2016</a:t>
            </a:fld>
            <a:endParaRPr lang="en-AU"/>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EBC19498-A765-4CD4-A25B-BFAB6C1BEA9E}" type="datetimeFigureOut">
              <a:rPr lang="en-US" smtClean="0"/>
              <a:pPr/>
              <a:t>7/12/2016</a:t>
            </a:fld>
            <a:endParaRPr lang="en-AU"/>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AU"/>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EBC19498-A765-4CD4-A25B-BFAB6C1BEA9E}" type="datetimeFigureOut">
              <a:rPr lang="en-US" smtClean="0"/>
              <a:pPr/>
              <a:t>7/12/2016</a:t>
            </a:fld>
            <a:endParaRPr lang="en-AU"/>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E1F13D3E-EECD-4192-91D1-B8BD978750EC}" type="slidenum">
              <a:rPr lang="en-AU" smtClean="0"/>
              <a:pPr/>
              <a:t>‹#›</a:t>
            </a:fld>
            <a:endParaRPr lang="en-AU"/>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1196752"/>
            <a:ext cx="7086600" cy="1368822"/>
          </a:xfrm>
        </p:spPr>
        <p:txBody>
          <a:bodyPr>
            <a:normAutofit/>
          </a:bodyPr>
          <a:lstStyle/>
          <a:p>
            <a:r>
              <a:rPr lang="en-AU" sz="7200" b="1" dirty="0" smtClean="0"/>
              <a:t>Quantum</a:t>
            </a:r>
            <a:endParaRPr lang="en-AU" sz="7200" b="1" dirty="0"/>
          </a:p>
        </p:txBody>
      </p:sp>
      <p:sp>
        <p:nvSpPr>
          <p:cNvPr id="3" name="Subtitle 2"/>
          <p:cNvSpPr>
            <a:spLocks noGrp="1"/>
          </p:cNvSpPr>
          <p:nvPr>
            <p:ph type="subTitle" idx="1"/>
          </p:nvPr>
        </p:nvSpPr>
        <p:spPr>
          <a:xfrm>
            <a:off x="1028700" y="3012989"/>
            <a:ext cx="7086600" cy="1273260"/>
          </a:xfrm>
        </p:spPr>
        <p:txBody>
          <a:bodyPr>
            <a:normAutofit/>
          </a:bodyPr>
          <a:lstStyle/>
          <a:p>
            <a:r>
              <a:rPr lang="en-AU" sz="2400" b="1" dirty="0"/>
              <a:t>Year 12</a:t>
            </a:r>
          </a:p>
        </p:txBody>
      </p:sp>
    </p:spTree>
    <p:extLst>
      <p:ext uri="{BB962C8B-B14F-4D97-AF65-F5344CB8AC3E}">
        <p14:creationId xmlns:p14="http://schemas.microsoft.com/office/powerpoint/2010/main" val="12969612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Fermions</a:t>
            </a:r>
            <a:endParaRPr lang="en-AU" dirty="0"/>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smtClean="0"/>
              <a:t>Fermions (matter)</a:t>
            </a:r>
            <a:endParaRPr lang="en-AU" sz="2400" dirty="0"/>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smtClean="0"/>
              <a:t>Leptons</a:t>
            </a:r>
            <a:endParaRPr lang="en-AU" sz="2400" dirty="0"/>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smtClean="0"/>
              <a:t>Muons</a:t>
            </a:r>
            <a:endParaRPr lang="en-AU" sz="2400" dirty="0"/>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smtClean="0"/>
              <a:t>Electrons</a:t>
            </a:r>
            <a:endParaRPr lang="en-AU" sz="2400" dirty="0"/>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smtClean="0"/>
              <a:t>Tau</a:t>
            </a:r>
            <a:endParaRPr lang="en-AU" sz="2400" dirty="0"/>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smtClean="0"/>
              <a:t>Quarks</a:t>
            </a:r>
            <a:endParaRPr lang="en-AU" sz="2400" dirty="0"/>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0232" y="2143116"/>
            <a:ext cx="4786346" cy="1"/>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smtClean="0"/>
              <a:t>Onia</a:t>
            </a:r>
            <a:endParaRPr lang="en-AU" sz="2400" dirty="0"/>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smtClean="0"/>
              <a:t>Hadrons</a:t>
            </a:r>
            <a:endParaRPr lang="en-AU" sz="2400" dirty="0"/>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smtClean="0"/>
              <a:t>Muonium</a:t>
            </a:r>
            <a:endParaRPr lang="en-AU" sz="2400" dirty="0"/>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smtClean="0"/>
              <a:t>Mesons</a:t>
            </a:r>
            <a:endParaRPr lang="en-AU" sz="2400" dirty="0"/>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smtClean="0"/>
              <a:t>Baryons</a:t>
            </a:r>
            <a:endParaRPr lang="en-AU" sz="2400" dirty="0"/>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smtClean="0"/>
              <a:t>Kaon</a:t>
            </a:r>
            <a:endParaRPr lang="en-AU" sz="2400" dirty="0"/>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smtClean="0"/>
              <a:t>Pion</a:t>
            </a:r>
            <a:endParaRPr lang="en-AU" sz="2400" dirty="0"/>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smtClean="0"/>
              <a:t>Eta</a:t>
            </a:r>
            <a:endParaRPr lang="en-AU" sz="2400" dirty="0"/>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smtClean="0"/>
              <a:t>Omega</a:t>
            </a:r>
            <a:endParaRPr lang="en-AU" sz="2400" dirty="0"/>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smtClean="0"/>
              <a:t>Protons</a:t>
            </a:r>
            <a:endParaRPr lang="en-AU" sz="2400" dirty="0"/>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smtClean="0"/>
              <a:t>Neutrons</a:t>
            </a:r>
            <a:endParaRPr lang="en-AU" sz="2400" dirty="0"/>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71472" y="4214818"/>
            <a:ext cx="2357454" cy="1938992"/>
          </a:xfrm>
          <a:prstGeom prst="rect">
            <a:avLst/>
          </a:prstGeom>
          <a:noFill/>
        </p:spPr>
        <p:txBody>
          <a:bodyPr wrap="square" rtlCol="0">
            <a:spAutoFit/>
          </a:bodyPr>
          <a:lstStyle/>
          <a:p>
            <a:r>
              <a:rPr lang="en-AU" sz="2000" dirty="0" err="1" smtClean="0">
                <a:solidFill>
                  <a:srgbClr val="FFFF00"/>
                </a:solidFill>
              </a:rPr>
              <a:t>Preons</a:t>
            </a:r>
            <a:r>
              <a:rPr lang="en-AU" sz="2000" dirty="0" smtClean="0">
                <a:solidFill>
                  <a:srgbClr val="FFFF00"/>
                </a:solidFill>
              </a:rPr>
              <a:t> are hypothetically considered the sub-components of Quarks and Leptons</a:t>
            </a:r>
            <a:endParaRPr lang="en-AU" sz="20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5"/>
                                        </p:tgtEl>
                                        <p:attrNameLst>
                                          <p:attrName>style.color</p:attrName>
                                        </p:attrNameLst>
                                      </p:cBhvr>
                                      <p:to>
                                        <a:srgbClr val="3399FF"/>
                                      </p:to>
                                    </p:animClr>
                                  </p:childTnLst>
                                </p:cTn>
                              </p:par>
                              <p:par>
                                <p:cTn id="23" presetID="3" presetClass="emph" presetSubtype="2" fill="hold" grpId="1" nodeType="withEffect">
                                  <p:stCondLst>
                                    <p:cond delay="0"/>
                                  </p:stCondLst>
                                  <p:childTnLst>
                                    <p:animClr clrSpc="rgb" dir="cw">
                                      <p:cBhvr override="childStyle">
                                        <p:cTn id="24" dur="2000" fill="hold"/>
                                        <p:tgtEl>
                                          <p:spTgt spid="9"/>
                                        </p:tgtEl>
                                        <p:attrNameLst>
                                          <p:attrName>style.color</p:attrName>
                                        </p:attrNameLst>
                                      </p:cBhvr>
                                      <p:to>
                                        <a:srgbClr val="FF6600"/>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3" presetClass="emph" presetSubtype="2" fill="hold" grpId="1" nodeType="withEffect">
                                  <p:stCondLst>
                                    <p:cond delay="0"/>
                                  </p:stCondLst>
                                  <p:childTnLst>
                                    <p:animClr clrSpc="rgb" dir="cw">
                                      <p:cBhvr override="childStyle">
                                        <p:cTn id="32" dur="2000" fill="hold"/>
                                        <p:tgtEl>
                                          <p:spTgt spid="6"/>
                                        </p:tgtEl>
                                        <p:attrNameLst>
                                          <p:attrName>style.color</p:attrName>
                                        </p:attrNameLst>
                                      </p:cBhvr>
                                      <p:to>
                                        <a:srgbClr val="33CCFF"/>
                                      </p:to>
                                    </p:animClr>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3" presetClass="emph" presetSubtype="2" fill="hold" grpId="1" nodeType="withEffect">
                                  <p:stCondLst>
                                    <p:cond delay="0"/>
                                  </p:stCondLst>
                                  <p:childTnLst>
                                    <p:animClr clrSpc="rgb" dir="cw">
                                      <p:cBhvr override="childStyle">
                                        <p:cTn id="40" dur="2000" fill="hold"/>
                                        <p:tgtEl>
                                          <p:spTgt spid="7"/>
                                        </p:tgtEl>
                                        <p:attrNameLst>
                                          <p:attrName>style.color</p:attrName>
                                        </p:attrNameLst>
                                      </p:cBhvr>
                                      <p:to>
                                        <a:srgbClr val="33CCFF"/>
                                      </p:to>
                                    </p:animClr>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3" presetClass="emph" presetSubtype="2" fill="hold" grpId="1" nodeType="withEffect">
                                  <p:stCondLst>
                                    <p:cond delay="0"/>
                                  </p:stCondLst>
                                  <p:childTnLst>
                                    <p:animClr clrSpc="rgb" dir="cw">
                                      <p:cBhvr override="childStyle">
                                        <p:cTn id="48" dur="2000" fill="hold"/>
                                        <p:tgtEl>
                                          <p:spTgt spid="8"/>
                                        </p:tgtEl>
                                        <p:attrNameLst>
                                          <p:attrName>style.color</p:attrName>
                                        </p:attrNameLst>
                                      </p:cBhvr>
                                      <p:to>
                                        <a:srgbClr val="33CCFF"/>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3" presetClass="emph" presetSubtype="2" fill="hold" grpId="1" nodeType="withEffect">
                                  <p:stCondLst>
                                    <p:cond delay="0"/>
                                  </p:stCondLst>
                                  <p:childTnLst>
                                    <p:animClr clrSpc="rgb" dir="cw">
                                      <p:cBhvr override="childStyle">
                                        <p:cTn id="56" dur="2000" fill="hold"/>
                                        <p:tgtEl>
                                          <p:spTgt spid="39"/>
                                        </p:tgtEl>
                                        <p:attrNameLst>
                                          <p:attrName>style.color</p:attrName>
                                        </p:attrNameLst>
                                      </p:cBhvr>
                                      <p:to>
                                        <a:srgbClr val="FF9933"/>
                                      </p:to>
                                    </p:animClr>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3" presetClass="emph" presetSubtype="2" fill="hold" grpId="1" nodeType="withEffect">
                                  <p:stCondLst>
                                    <p:cond delay="0"/>
                                  </p:stCondLst>
                                  <p:childTnLst>
                                    <p:animClr clrSpc="rgb" dir="cw">
                                      <p:cBhvr override="childStyle">
                                        <p:cTn id="64" dur="2000" fill="hold"/>
                                        <p:tgtEl>
                                          <p:spTgt spid="40"/>
                                        </p:tgtEl>
                                        <p:attrNameLst>
                                          <p:attrName>style.color</p:attrName>
                                        </p:attrNameLst>
                                      </p:cBhvr>
                                      <p:to>
                                        <a:srgbClr val="FF9933"/>
                                      </p:to>
                                    </p:animClr>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3" presetClass="emph" presetSubtype="2" fill="hold" grpId="1" nodeType="withEffect">
                                  <p:stCondLst>
                                    <p:cond delay="0"/>
                                  </p:stCondLst>
                                  <p:childTnLst>
                                    <p:animClr clrSpc="rgb" dir="cw">
                                      <p:cBhvr override="childStyle">
                                        <p:cTn id="72" dur="2000" fill="hold"/>
                                        <p:tgtEl>
                                          <p:spTgt spid="41"/>
                                        </p:tgtEl>
                                        <p:attrNameLst>
                                          <p:attrName>style.color</p:attrName>
                                        </p:attrNameLst>
                                      </p:cBhvr>
                                      <p:to>
                                        <a:srgbClr val="FF9933"/>
                                      </p:to>
                                    </p:animClr>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3" presetClass="emph" presetSubtype="2" fill="hold" grpId="1" nodeType="withEffect">
                                  <p:stCondLst>
                                    <p:cond delay="0"/>
                                  </p:stCondLst>
                                  <p:childTnLst>
                                    <p:animClr clrSpc="rgb" dir="cw">
                                      <p:cBhvr override="childStyle">
                                        <p:cTn id="80" dur="2000" fill="hold"/>
                                        <p:tgtEl>
                                          <p:spTgt spid="46"/>
                                        </p:tgtEl>
                                        <p:attrNameLst>
                                          <p:attrName>style.color</p:attrName>
                                        </p:attrNameLst>
                                      </p:cBhvr>
                                      <p:to>
                                        <a:srgbClr val="FFCC66"/>
                                      </p:to>
                                    </p:animClr>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3" presetClass="emph" presetSubtype="2" fill="hold" grpId="1" nodeType="withEffect">
                                  <p:stCondLst>
                                    <p:cond delay="0"/>
                                  </p:stCondLst>
                                  <p:childTnLst>
                                    <p:animClr clrSpc="rgb" dir="cw">
                                      <p:cBhvr override="childStyle">
                                        <p:cTn id="88" dur="2000" fill="hold"/>
                                        <p:tgtEl>
                                          <p:spTgt spid="48"/>
                                        </p:tgtEl>
                                        <p:attrNameLst>
                                          <p:attrName>style.color</p:attrName>
                                        </p:attrNameLst>
                                      </p:cBhvr>
                                      <p:to>
                                        <a:schemeClr val="accent2"/>
                                      </p:to>
                                    </p:animClr>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3" presetClass="emph" presetSubtype="2" fill="hold" grpId="1" nodeType="withEffect">
                                  <p:stCondLst>
                                    <p:cond delay="0"/>
                                  </p:stCondLst>
                                  <p:childTnLst>
                                    <p:animClr clrSpc="rgb" dir="cw">
                                      <p:cBhvr override="childStyle">
                                        <p:cTn id="96" dur="2000" fill="hold"/>
                                        <p:tgtEl>
                                          <p:spTgt spid="53"/>
                                        </p:tgtEl>
                                        <p:attrNameLst>
                                          <p:attrName>style.color</p:attrName>
                                        </p:attrNameLst>
                                      </p:cBhvr>
                                      <p:to>
                                        <a:srgbClr val="FFFF99"/>
                                      </p:to>
                                    </p:animClr>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3" presetClass="emph" presetSubtype="2" fill="hold" grpId="1" nodeType="withEffect">
                                  <p:stCondLst>
                                    <p:cond delay="0"/>
                                  </p:stCondLst>
                                  <p:childTnLst>
                                    <p:animClr clrSpc="rgb" dir="cw">
                                      <p:cBhvr override="childStyle">
                                        <p:cTn id="104" dur="2000" fill="hold"/>
                                        <p:tgtEl>
                                          <p:spTgt spid="54"/>
                                        </p:tgtEl>
                                        <p:attrNameLst>
                                          <p:attrName>style.color</p:attrName>
                                        </p:attrNameLst>
                                      </p:cBhvr>
                                      <p:to>
                                        <a:srgbClr val="FFFF99"/>
                                      </p:to>
                                    </p:animClr>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3" presetClass="emph" presetSubtype="2" fill="hold" grpId="1" nodeType="withEffect">
                                  <p:stCondLst>
                                    <p:cond delay="0"/>
                                  </p:stCondLst>
                                  <p:childTnLst>
                                    <p:animClr clrSpc="rgb" dir="cw">
                                      <p:cBhvr override="childStyle">
                                        <p:cTn id="112" dur="2000" fill="hold"/>
                                        <p:tgtEl>
                                          <p:spTgt spid="55"/>
                                        </p:tgtEl>
                                        <p:attrNameLst>
                                          <p:attrName>style.color</p:attrName>
                                        </p:attrNameLst>
                                      </p:cBhvr>
                                      <p:to>
                                        <a:srgbClr val="FFFF99"/>
                                      </p:to>
                                    </p:animClr>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par>
                                <p:cTn id="119" presetID="3" presetClass="emph" presetSubtype="2" fill="hold" grpId="1" nodeType="withEffect">
                                  <p:stCondLst>
                                    <p:cond delay="0"/>
                                  </p:stCondLst>
                                  <p:childTnLst>
                                    <p:animClr clrSpc="rgb" dir="cw">
                                      <p:cBhvr override="childStyle">
                                        <p:cTn id="120" dur="2000" fill="hold"/>
                                        <p:tgtEl>
                                          <p:spTgt spid="59"/>
                                        </p:tgtEl>
                                        <p:attrNameLst>
                                          <p:attrName>style.color</p:attrName>
                                        </p:attrNameLst>
                                      </p:cBhvr>
                                      <p:to>
                                        <a:srgbClr val="CCFF99"/>
                                      </p:to>
                                    </p:animClr>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3" presetClass="emph" presetSubtype="2" fill="hold" grpId="1" nodeType="withEffect">
                                  <p:stCondLst>
                                    <p:cond delay="0"/>
                                  </p:stCondLst>
                                  <p:childTnLst>
                                    <p:animClr clrSpc="rgb" dir="cw">
                                      <p:cBhvr override="childStyle">
                                        <p:cTn id="128" dur="2000" fill="hold"/>
                                        <p:tgtEl>
                                          <p:spTgt spid="60"/>
                                        </p:tgtEl>
                                        <p:attrNameLst>
                                          <p:attrName>style.color</p:attrName>
                                        </p:attrNameLst>
                                      </p:cBhvr>
                                      <p:to>
                                        <a:srgbClr val="CCFF99"/>
                                      </p:to>
                                    </p:animClr>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childTnLst>
                                </p:cTn>
                              </p:par>
                              <p:par>
                                <p:cTn id="135" presetID="3" presetClass="emph" presetSubtype="2" fill="hold" grpId="1" nodeType="withEffect">
                                  <p:stCondLst>
                                    <p:cond delay="0"/>
                                  </p:stCondLst>
                                  <p:childTnLst>
                                    <p:animClr clrSpc="rgb" dir="cw">
                                      <p:cBhvr override="childStyle">
                                        <p:cTn id="136" dur="2000" fill="hold"/>
                                        <p:tgtEl>
                                          <p:spTgt spid="61"/>
                                        </p:tgtEl>
                                        <p:attrNameLst>
                                          <p:attrName>style.color</p:attrName>
                                        </p:attrNameLst>
                                      </p:cBhvr>
                                      <p:to>
                                        <a:srgbClr val="CCFF99"/>
                                      </p:to>
                                    </p:animClr>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39" grpId="0"/>
      <p:bldP spid="39" grpId="1"/>
      <p:bldP spid="40" grpId="1"/>
      <p:bldP spid="41" grpId="0"/>
      <p:bldP spid="41" grpId="1"/>
      <p:bldP spid="46" grpId="0"/>
      <p:bldP spid="46" grpId="1"/>
      <p:bldP spid="48" grpId="0"/>
      <p:bldP spid="48" grpId="1"/>
      <p:bldP spid="53" grpId="0"/>
      <p:bldP spid="53" grpId="1"/>
      <p:bldP spid="54" grpId="0"/>
      <p:bldP spid="54" grpId="1"/>
      <p:bldP spid="55" grpId="0"/>
      <p:bldP spid="55" grpId="1"/>
      <p:bldP spid="59" grpId="0"/>
      <p:bldP spid="59" grpId="1"/>
      <p:bldP spid="60" grpId="0"/>
      <p:bldP spid="60" grpId="1"/>
      <p:bldP spid="61" grpId="0"/>
      <p:bldP spid="61" grpId="1"/>
      <p:bldP spid="9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Stellar Wobble</a:t>
            </a:r>
            <a:endParaRPr lang="en-AU" dirty="0"/>
          </a:p>
        </p:txBody>
      </p:sp>
      <p:sp>
        <p:nvSpPr>
          <p:cNvPr id="3" name="Content Placeholder 2"/>
          <p:cNvSpPr>
            <a:spLocks noGrp="1"/>
          </p:cNvSpPr>
          <p:nvPr>
            <p:ph idx="1"/>
          </p:nvPr>
        </p:nvSpPr>
        <p:spPr>
          <a:xfrm>
            <a:off x="179512" y="1428736"/>
            <a:ext cx="8784976" cy="5214973"/>
          </a:xfrm>
        </p:spPr>
        <p:txBody>
          <a:bodyPr>
            <a:noAutofit/>
          </a:bodyPr>
          <a:lstStyle/>
          <a:p>
            <a:pPr marL="0" indent="0">
              <a:buNone/>
            </a:pPr>
            <a:r>
              <a:rPr lang="en-AU" sz="2600" dirty="0" smtClean="0"/>
              <a:t>Stellar Wobble needs to be considered when determining the change in wavelength (∆ </a:t>
            </a:r>
            <a:r>
              <a:rPr lang="el-GR" sz="2600" dirty="0" smtClean="0"/>
              <a:t>λ</a:t>
            </a:r>
            <a:r>
              <a:rPr lang="en-AU" sz="2600" dirty="0" smtClean="0"/>
              <a:t>) to calculate the galaxy’s speed. </a:t>
            </a:r>
          </a:p>
          <a:p>
            <a:pPr>
              <a:buNone/>
            </a:pPr>
            <a:endParaRPr lang="en-AU" sz="2600" dirty="0" smtClean="0"/>
          </a:p>
          <a:p>
            <a:pPr>
              <a:buNone/>
            </a:pPr>
            <a:endParaRPr lang="en-AU" sz="2600" dirty="0" smtClean="0"/>
          </a:p>
          <a:p>
            <a:pPr>
              <a:buNone/>
            </a:pPr>
            <a:endParaRPr lang="en-AU" sz="2600" dirty="0" smtClean="0"/>
          </a:p>
          <a:p>
            <a:pPr>
              <a:buNone/>
            </a:pPr>
            <a:endParaRPr lang="en-AU" sz="2600" dirty="0" smtClean="0"/>
          </a:p>
          <a:p>
            <a:pPr>
              <a:buNone/>
            </a:pPr>
            <a:endParaRPr lang="en-AU" sz="2600" dirty="0" smtClean="0"/>
          </a:p>
          <a:p>
            <a:pPr>
              <a:buNone/>
            </a:pPr>
            <a:endParaRPr lang="en-AU" sz="2600" dirty="0" smtClean="0"/>
          </a:p>
          <a:p>
            <a:pPr>
              <a:buNone/>
            </a:pPr>
            <a:endParaRPr lang="en-AU" sz="2600" dirty="0" smtClean="0"/>
          </a:p>
          <a:p>
            <a:pPr marL="0" indent="0">
              <a:buNone/>
            </a:pPr>
            <a:r>
              <a:rPr lang="en-AU" sz="2600" dirty="0" smtClean="0"/>
              <a:t>The galaxy is continually observed until its maximum and minimum wavelengths are observed and recorded. The average of these are taken as the actual wavelength.</a:t>
            </a:r>
            <a:endParaRPr lang="en-AU" sz="2600" dirty="0"/>
          </a:p>
        </p:txBody>
      </p:sp>
      <p:pic>
        <p:nvPicPr>
          <p:cNvPr id="149506" name="Picture 2" descr="http://m.teachastronomy.com/astropediaimages/SitesForLife_image1.gif"/>
          <p:cNvPicPr>
            <a:picLocks noChangeAspect="1" noChangeArrowheads="1"/>
          </p:cNvPicPr>
          <p:nvPr/>
        </p:nvPicPr>
        <p:blipFill>
          <a:blip r:embed="rId2"/>
          <a:srcRect/>
          <a:stretch>
            <a:fillRect/>
          </a:stretch>
        </p:blipFill>
        <p:spPr bwMode="auto">
          <a:xfrm>
            <a:off x="3635896" y="2420888"/>
            <a:ext cx="3867140" cy="2928958"/>
          </a:xfrm>
          <a:prstGeom prst="rect">
            <a:avLst/>
          </a:prstGeom>
          <a:noFill/>
        </p:spPr>
      </p:pic>
    </p:spTree>
    <p:extLst>
      <p:ext uri="{BB962C8B-B14F-4D97-AF65-F5344CB8AC3E}">
        <p14:creationId xmlns:p14="http://schemas.microsoft.com/office/powerpoint/2010/main" val="7598138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pic>
        <p:nvPicPr>
          <p:cNvPr id="163842" name="Picture 2" descr="http://wolgemuthe.psd401.net/Global%20sci/05%20-%20astronomy/images/redshift%20galaxy.jpg"/>
          <p:cNvPicPr>
            <a:picLocks noChangeAspect="1" noChangeArrowheads="1"/>
          </p:cNvPicPr>
          <p:nvPr/>
        </p:nvPicPr>
        <p:blipFill>
          <a:blip r:embed="rId2"/>
          <a:srcRect/>
          <a:stretch>
            <a:fillRect/>
          </a:stretch>
        </p:blipFill>
        <p:spPr bwMode="auto">
          <a:xfrm>
            <a:off x="21001" y="3237561"/>
            <a:ext cx="4752528" cy="3619201"/>
          </a:xfrm>
          <a:prstGeom prst="rect">
            <a:avLst/>
          </a:prstGeom>
          <a:noFill/>
        </p:spPr>
      </p:pic>
      <p:sp>
        <p:nvSpPr>
          <p:cNvPr id="4" name="Content Placeholder 2"/>
          <p:cNvSpPr>
            <a:spLocks noGrp="1"/>
          </p:cNvSpPr>
          <p:nvPr>
            <p:ph idx="1"/>
          </p:nvPr>
        </p:nvSpPr>
        <p:spPr>
          <a:xfrm>
            <a:off x="457200" y="1396536"/>
            <a:ext cx="8229600" cy="3472624"/>
          </a:xfrm>
        </p:spPr>
        <p:txBody>
          <a:bodyPr>
            <a:normAutofit/>
          </a:bodyPr>
          <a:lstStyle/>
          <a:p>
            <a:pPr marL="0" indent="0">
              <a:buNone/>
            </a:pPr>
            <a:r>
              <a:rPr lang="en-AU" sz="2400" b="1" u="sng" dirty="0" smtClean="0">
                <a:solidFill>
                  <a:schemeClr val="accent3"/>
                </a:solidFill>
              </a:rPr>
              <a:t>Example 10.3c:</a:t>
            </a:r>
            <a:r>
              <a:rPr lang="en-AU" sz="2400" dirty="0" smtClean="0"/>
              <a:t> Below is the reading of an element; element X, of a distance star at several intervals of time.  Of the time stamps shown here, there is the minimum and maximum time intervals, based on the stellar wobble. What is the velocity of this star?</a:t>
            </a:r>
          </a:p>
          <a:p>
            <a:pPr>
              <a:buNone/>
            </a:pPr>
            <a:r>
              <a:rPr lang="en-AU" sz="2400" dirty="0" smtClean="0"/>
              <a:t>		</a:t>
            </a:r>
            <a:endParaRPr lang="en-AU" sz="2400" dirty="0"/>
          </a:p>
        </p:txBody>
      </p:sp>
      <p:sp>
        <p:nvSpPr>
          <p:cNvPr id="3" name="TextBox 2"/>
          <p:cNvSpPr txBox="1"/>
          <p:nvPr/>
        </p:nvSpPr>
        <p:spPr>
          <a:xfrm>
            <a:off x="4860032" y="4077072"/>
            <a:ext cx="3888432" cy="2277547"/>
          </a:xfrm>
          <a:prstGeom prst="rect">
            <a:avLst/>
          </a:prstGeom>
          <a:noFill/>
        </p:spPr>
        <p:txBody>
          <a:bodyPr wrap="square" rtlCol="0">
            <a:spAutoFit/>
          </a:bodyPr>
          <a:lstStyle/>
          <a:p>
            <a:pPr marL="446088"/>
            <a:r>
              <a:rPr lang="en-AU" sz="2400" dirty="0" smtClean="0"/>
              <a:t>Maximum and minimum wavelengths (x10</a:t>
            </a:r>
            <a:r>
              <a:rPr lang="en-AU" sz="2400" baseline="30000" dirty="0" smtClean="0"/>
              <a:t>-9</a:t>
            </a:r>
            <a:r>
              <a:rPr lang="en-AU" sz="2400" dirty="0" smtClean="0"/>
              <a:t>) recorded</a:t>
            </a:r>
          </a:p>
          <a:p>
            <a:endParaRPr lang="en-AU" sz="2200" dirty="0" smtClean="0"/>
          </a:p>
          <a:p>
            <a:endParaRPr lang="en-AU" sz="2400" dirty="0"/>
          </a:p>
          <a:p>
            <a:r>
              <a:rPr lang="en-AU" sz="2400" dirty="0" smtClean="0"/>
              <a:t>Element X on Earth</a:t>
            </a:r>
            <a:r>
              <a:rPr lang="en-AU" sz="2400" dirty="0"/>
              <a:t> (x10</a:t>
            </a:r>
            <a:r>
              <a:rPr lang="en-AU" sz="2400" baseline="30000" dirty="0"/>
              <a:t>-9</a:t>
            </a:r>
            <a:r>
              <a:rPr lang="en-AU" sz="2400" dirty="0"/>
              <a:t>) </a:t>
            </a:r>
          </a:p>
        </p:txBody>
      </p:sp>
      <p:sp>
        <p:nvSpPr>
          <p:cNvPr id="5" name="Right Brace 4"/>
          <p:cNvSpPr/>
          <p:nvPr/>
        </p:nvSpPr>
        <p:spPr>
          <a:xfrm>
            <a:off x="4860032" y="3429000"/>
            <a:ext cx="432048" cy="2232248"/>
          </a:xfrm>
          <a:prstGeom prst="rightBrace">
            <a:avLst/>
          </a:prstGeom>
          <a:noFill/>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7" name="Straight Connector 6"/>
          <p:cNvCxnSpPr/>
          <p:nvPr/>
        </p:nvCxnSpPr>
        <p:spPr>
          <a:xfrm flipV="1">
            <a:off x="467544" y="3429000"/>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35696" y="3429000"/>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203848" y="3426055"/>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427984" y="3426055"/>
            <a:ext cx="0" cy="2880320"/>
          </a:xfrm>
          <a:prstGeom prst="line">
            <a:avLst/>
          </a:prstGeom>
          <a:ln w="3175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4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10.3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6.2, </a:t>
            </a:r>
            <a:r>
              <a:rPr lang="en-AU" sz="2400" dirty="0">
                <a:latin typeface="Arial" pitchFamily="34" charset="0"/>
                <a:cs typeface="Arial" pitchFamily="34" charset="0"/>
              </a:rPr>
              <a:t>page </a:t>
            </a:r>
            <a:r>
              <a:rPr lang="en-AU" sz="2400" dirty="0" smtClean="0">
                <a:latin typeface="Arial" pitchFamily="34" charset="0"/>
                <a:cs typeface="Arial" pitchFamily="34" charset="0"/>
              </a:rPr>
              <a:t>169-174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&amp; Q2 </a:t>
            </a:r>
            <a:r>
              <a:rPr lang="en-AU" sz="2400" dirty="0">
                <a:latin typeface="Arial" pitchFamily="34" charset="0"/>
                <a:cs typeface="Arial" pitchFamily="34" charset="0"/>
              </a:rPr>
              <a:t>Set </a:t>
            </a:r>
            <a:r>
              <a:rPr lang="en-AU" sz="2400" dirty="0" smtClean="0">
                <a:latin typeface="Arial" pitchFamily="34" charset="0"/>
                <a:cs typeface="Arial" pitchFamily="34" charset="0"/>
              </a:rPr>
              <a:t>6.2</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24027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Baryons</a:t>
            </a:r>
            <a:endParaRPr lang="en-AU" dirty="0"/>
          </a:p>
        </p:txBody>
      </p:sp>
      <p:sp>
        <p:nvSpPr>
          <p:cNvPr id="3" name="Content Placeholder 2"/>
          <p:cNvSpPr>
            <a:spLocks noGrp="1"/>
          </p:cNvSpPr>
          <p:nvPr>
            <p:ph idx="1"/>
          </p:nvPr>
        </p:nvSpPr>
        <p:spPr>
          <a:xfrm>
            <a:off x="457200" y="1500174"/>
            <a:ext cx="8229600" cy="5241194"/>
          </a:xfrm>
        </p:spPr>
        <p:txBody>
          <a:bodyPr>
            <a:normAutofit/>
          </a:bodyPr>
          <a:lstStyle/>
          <a:p>
            <a:pPr>
              <a:spcBef>
                <a:spcPts val="600"/>
              </a:spcBef>
              <a:buNone/>
            </a:pPr>
            <a:r>
              <a:rPr lang="en-AU" b="1" u="sng" dirty="0" smtClean="0">
                <a:solidFill>
                  <a:schemeClr val="accent3"/>
                </a:solidFill>
              </a:rPr>
              <a:t>Addition of three quarks</a:t>
            </a:r>
          </a:p>
          <a:p>
            <a:pPr>
              <a:spcBef>
                <a:spcPts val="600"/>
              </a:spcBef>
              <a:buNone/>
            </a:pPr>
            <a:r>
              <a:rPr lang="en-AU" sz="2800" dirty="0" smtClean="0"/>
              <a:t>Many types including;</a:t>
            </a:r>
          </a:p>
          <a:p>
            <a:pPr marL="439738" indent="-439738">
              <a:spcBef>
                <a:spcPts val="600"/>
              </a:spcBef>
            </a:pPr>
            <a:r>
              <a:rPr lang="en-AU" sz="2800" dirty="0" smtClean="0"/>
              <a:t>Protons, Antiprotons</a:t>
            </a:r>
          </a:p>
          <a:p>
            <a:pPr marL="439738" indent="-439738">
              <a:spcBef>
                <a:spcPts val="600"/>
              </a:spcBef>
            </a:pPr>
            <a:r>
              <a:rPr lang="en-AU" sz="2800" dirty="0" smtClean="0"/>
              <a:t>Neutrons, Antineutrons</a:t>
            </a:r>
          </a:p>
          <a:p>
            <a:pPr marL="439738" indent="-439738">
              <a:spcBef>
                <a:spcPts val="600"/>
              </a:spcBef>
            </a:pPr>
            <a:r>
              <a:rPr lang="en-AU" sz="2800" dirty="0" smtClean="0"/>
              <a:t>Lambda series (</a:t>
            </a:r>
            <a:r>
              <a:rPr lang="en-AU" sz="2800" dirty="0" smtClean="0">
                <a:latin typeface="Symbol" pitchFamily="18" charset="2"/>
              </a:rPr>
              <a:t>l</a:t>
            </a:r>
            <a:r>
              <a:rPr lang="en-AU" sz="2800" baseline="30000" dirty="0" smtClean="0"/>
              <a:t>o</a:t>
            </a:r>
            <a:r>
              <a:rPr lang="en-AU" sz="2800" dirty="0" smtClean="0"/>
              <a:t>, </a:t>
            </a:r>
            <a:r>
              <a:rPr lang="en-AU" sz="2800" dirty="0" smtClean="0">
                <a:latin typeface="Symbol" pitchFamily="18" charset="2"/>
              </a:rPr>
              <a:t>l</a:t>
            </a:r>
            <a:r>
              <a:rPr lang="en-AU" sz="2800" baseline="30000" dirty="0" smtClean="0"/>
              <a:t>o</a:t>
            </a:r>
            <a:r>
              <a:rPr lang="en-AU" sz="2800" dirty="0" smtClean="0"/>
              <a:t>)</a:t>
            </a:r>
          </a:p>
          <a:p>
            <a:pPr marL="439738" indent="-439738">
              <a:spcBef>
                <a:spcPts val="600"/>
              </a:spcBef>
            </a:pPr>
            <a:r>
              <a:rPr lang="en-AU" sz="2800" dirty="0" smtClean="0"/>
              <a:t>Sigma series (</a:t>
            </a:r>
            <a:r>
              <a:rPr lang="en-AU" sz="2800" dirty="0" smtClean="0">
                <a:latin typeface="Symbol" pitchFamily="18" charset="2"/>
              </a:rPr>
              <a:t>S</a:t>
            </a:r>
            <a:r>
              <a:rPr lang="en-AU" sz="2800" baseline="30000" dirty="0" smtClean="0"/>
              <a:t>+</a:t>
            </a:r>
            <a:r>
              <a:rPr lang="en-AU" sz="2800" dirty="0" smtClean="0"/>
              <a:t>, </a:t>
            </a:r>
            <a:r>
              <a:rPr lang="en-AU" sz="2800" dirty="0" smtClean="0">
                <a:latin typeface="Symbol" pitchFamily="18" charset="2"/>
              </a:rPr>
              <a:t>S</a:t>
            </a:r>
            <a:r>
              <a:rPr lang="en-AU" sz="2800" baseline="30000" dirty="0" smtClean="0"/>
              <a:t>o</a:t>
            </a:r>
            <a:r>
              <a:rPr lang="en-AU" sz="2800" dirty="0" smtClean="0"/>
              <a:t>, </a:t>
            </a:r>
            <a:r>
              <a:rPr lang="en-AU" sz="2800" dirty="0" smtClean="0">
                <a:latin typeface="Symbol" pitchFamily="18" charset="2"/>
              </a:rPr>
              <a:t>S</a:t>
            </a:r>
            <a:r>
              <a:rPr lang="en-AU" sz="2800" baseline="30000" dirty="0" smtClean="0"/>
              <a:t>-</a:t>
            </a:r>
            <a:r>
              <a:rPr lang="en-AU" sz="2800" dirty="0" smtClean="0"/>
              <a:t>)</a:t>
            </a:r>
          </a:p>
          <a:p>
            <a:pPr marL="439738" indent="-439738">
              <a:spcBef>
                <a:spcPts val="600"/>
              </a:spcBef>
            </a:pPr>
            <a:r>
              <a:rPr lang="en-AU" sz="2800" dirty="0" smtClean="0"/>
              <a:t>Xi series (</a:t>
            </a:r>
            <a:r>
              <a:rPr lang="en-AU" sz="2800" dirty="0" smtClean="0">
                <a:latin typeface="Symbol" pitchFamily="18" charset="2"/>
              </a:rPr>
              <a:t>X</a:t>
            </a:r>
            <a:r>
              <a:rPr lang="en-AU" sz="2800" dirty="0" smtClean="0"/>
              <a:t>, and many more)</a:t>
            </a:r>
          </a:p>
          <a:p>
            <a:pPr marL="439738" indent="-439738">
              <a:spcBef>
                <a:spcPts val="600"/>
              </a:spcBef>
            </a:pPr>
            <a:r>
              <a:rPr lang="en-AU" sz="2800" dirty="0" smtClean="0"/>
              <a:t>Omega series (</a:t>
            </a:r>
            <a:r>
              <a:rPr lang="en-AU" sz="2800" dirty="0" smtClean="0">
                <a:latin typeface="Symbol" pitchFamily="18" charset="2"/>
              </a:rPr>
              <a:t>W</a:t>
            </a:r>
            <a:r>
              <a:rPr lang="en-AU" sz="2800" dirty="0" smtClean="0"/>
              <a:t>, and many more)</a:t>
            </a:r>
          </a:p>
          <a:p>
            <a:pPr marL="439738" indent="-439738">
              <a:spcBef>
                <a:spcPts val="600"/>
              </a:spcBef>
            </a:pPr>
            <a:r>
              <a:rPr lang="en-AU" sz="2800" dirty="0" smtClean="0"/>
              <a:t>Delta series (</a:t>
            </a:r>
            <a:r>
              <a:rPr lang="en-AU" sz="2800" dirty="0" smtClean="0">
                <a:latin typeface="Symbol" pitchFamily="18" charset="2"/>
              </a:rPr>
              <a:t>D</a:t>
            </a:r>
            <a:r>
              <a:rPr lang="en-AU" sz="2800" dirty="0" smtClean="0"/>
              <a:t>, and many more)</a:t>
            </a:r>
          </a:p>
          <a:p>
            <a:pPr marL="439738" indent="-439738">
              <a:spcBef>
                <a:spcPts val="600"/>
              </a:spcBef>
            </a:pPr>
            <a:r>
              <a:rPr lang="en-AU" sz="2800" dirty="0" smtClean="0"/>
              <a:t>And many more not yet observed.</a:t>
            </a:r>
          </a:p>
          <a:p>
            <a:pPr marL="439738" indent="-439738">
              <a:spcBef>
                <a:spcPts val="600"/>
              </a:spcBef>
            </a:pPr>
            <a:endParaRPr lang="en-AU" sz="2800" dirty="0"/>
          </a:p>
        </p:txBody>
      </p:sp>
      <p:cxnSp>
        <p:nvCxnSpPr>
          <p:cNvPr id="5" name="Straight Connector 4"/>
          <p:cNvCxnSpPr/>
          <p:nvPr/>
        </p:nvCxnSpPr>
        <p:spPr>
          <a:xfrm>
            <a:off x="3995936" y="3645024"/>
            <a:ext cx="428628"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Mesons</a:t>
            </a:r>
            <a:endParaRPr lang="en-AU" dirty="0"/>
          </a:p>
        </p:txBody>
      </p:sp>
      <p:sp>
        <p:nvSpPr>
          <p:cNvPr id="3" name="Content Placeholder 2"/>
          <p:cNvSpPr>
            <a:spLocks noGrp="1"/>
          </p:cNvSpPr>
          <p:nvPr>
            <p:ph idx="1"/>
          </p:nvPr>
        </p:nvSpPr>
        <p:spPr>
          <a:xfrm>
            <a:off x="457200" y="1500174"/>
            <a:ext cx="8229600" cy="5169186"/>
          </a:xfrm>
        </p:spPr>
        <p:txBody>
          <a:bodyPr>
            <a:normAutofit fontScale="92500" lnSpcReduction="20000"/>
          </a:bodyPr>
          <a:lstStyle/>
          <a:p>
            <a:pPr>
              <a:spcBef>
                <a:spcPts val="600"/>
              </a:spcBef>
              <a:buNone/>
            </a:pPr>
            <a:r>
              <a:rPr lang="en-AU" sz="3500" b="1" u="sng" dirty="0">
                <a:solidFill>
                  <a:schemeClr val="accent3"/>
                </a:solidFill>
              </a:rPr>
              <a:t>Addition of </a:t>
            </a:r>
            <a:r>
              <a:rPr lang="en-AU" sz="3500" b="1" u="sng" dirty="0" smtClean="0">
                <a:solidFill>
                  <a:schemeClr val="accent3"/>
                </a:solidFill>
              </a:rPr>
              <a:t>one quark and one antiquark</a:t>
            </a:r>
            <a:endParaRPr lang="en-AU" sz="3500" b="1" u="sng" dirty="0">
              <a:solidFill>
                <a:schemeClr val="accent3"/>
              </a:solidFill>
            </a:endParaRPr>
          </a:p>
          <a:p>
            <a:pPr>
              <a:spcBef>
                <a:spcPts val="600"/>
              </a:spcBef>
              <a:buNone/>
            </a:pPr>
            <a:r>
              <a:rPr lang="en-AU" sz="2800" dirty="0" smtClean="0"/>
              <a:t>Many types including;</a:t>
            </a:r>
          </a:p>
          <a:p>
            <a:pPr marL="439738" indent="-439738">
              <a:spcBef>
                <a:spcPts val="600"/>
              </a:spcBef>
            </a:pPr>
            <a:r>
              <a:rPr lang="en-AU" sz="2800" dirty="0" err="1" smtClean="0"/>
              <a:t>Pion</a:t>
            </a:r>
            <a:r>
              <a:rPr lang="en-AU" sz="2800" dirty="0" smtClean="0"/>
              <a:t> series (</a:t>
            </a:r>
            <a:r>
              <a:rPr lang="en-AU" sz="2800" dirty="0" smtClean="0">
                <a:latin typeface="Symbol" pitchFamily="18" charset="2"/>
              </a:rPr>
              <a:t>P</a:t>
            </a:r>
            <a:r>
              <a:rPr lang="en-AU" sz="2800" dirty="0" smtClean="0"/>
              <a:t>)</a:t>
            </a:r>
          </a:p>
          <a:p>
            <a:pPr marL="439738" indent="-439738">
              <a:spcBef>
                <a:spcPts val="600"/>
              </a:spcBef>
            </a:pPr>
            <a:r>
              <a:rPr lang="en-AU" sz="2800" dirty="0" err="1" smtClean="0"/>
              <a:t>Kaon</a:t>
            </a:r>
            <a:r>
              <a:rPr lang="en-AU" sz="2800" dirty="0" smtClean="0"/>
              <a:t> series (</a:t>
            </a:r>
            <a:r>
              <a:rPr lang="en-AU" sz="2800" dirty="0" smtClean="0">
                <a:latin typeface="Symbol" pitchFamily="18" charset="2"/>
              </a:rPr>
              <a:t>k</a:t>
            </a:r>
            <a:r>
              <a:rPr lang="en-AU" sz="2800" dirty="0" smtClean="0"/>
              <a:t>)</a:t>
            </a:r>
          </a:p>
          <a:p>
            <a:pPr marL="439738" indent="-439738">
              <a:spcBef>
                <a:spcPts val="600"/>
              </a:spcBef>
            </a:pPr>
            <a:r>
              <a:rPr lang="en-AU" sz="2800" dirty="0" smtClean="0"/>
              <a:t>Upsilon series (</a:t>
            </a:r>
            <a:r>
              <a:rPr lang="en-AU" sz="2800" dirty="0" smtClean="0">
                <a:latin typeface="Symbol" pitchFamily="18" charset="2"/>
              </a:rPr>
              <a:t>U</a:t>
            </a:r>
            <a:r>
              <a:rPr lang="en-AU" sz="2800" dirty="0" smtClean="0"/>
              <a:t>)</a:t>
            </a:r>
          </a:p>
          <a:p>
            <a:pPr marL="439738" indent="-439738">
              <a:spcBef>
                <a:spcPts val="600"/>
              </a:spcBef>
            </a:pPr>
            <a:r>
              <a:rPr lang="en-AU" sz="2800" dirty="0" smtClean="0"/>
              <a:t>Rho series (</a:t>
            </a:r>
            <a:r>
              <a:rPr lang="en-AU" sz="2800" dirty="0" smtClean="0">
                <a:latin typeface="Symbol" pitchFamily="18" charset="2"/>
              </a:rPr>
              <a:t>r</a:t>
            </a:r>
            <a:r>
              <a:rPr lang="en-AU" sz="2800" dirty="0" smtClean="0"/>
              <a:t>)</a:t>
            </a:r>
          </a:p>
          <a:p>
            <a:pPr marL="439738" indent="-439738">
              <a:spcBef>
                <a:spcPts val="600"/>
              </a:spcBef>
            </a:pPr>
            <a:r>
              <a:rPr lang="en-AU" sz="2800" dirty="0" smtClean="0"/>
              <a:t>Psi series (</a:t>
            </a:r>
            <a:r>
              <a:rPr lang="en-AU" sz="2800" dirty="0" smtClean="0">
                <a:latin typeface="Symbol" pitchFamily="18" charset="2"/>
              </a:rPr>
              <a:t>y</a:t>
            </a:r>
            <a:r>
              <a:rPr lang="en-AU" sz="2800" dirty="0" smtClean="0"/>
              <a:t>)</a:t>
            </a:r>
          </a:p>
          <a:p>
            <a:pPr marL="439738" indent="-439738">
              <a:spcBef>
                <a:spcPts val="600"/>
              </a:spcBef>
            </a:pPr>
            <a:r>
              <a:rPr lang="en-AU" sz="2800" dirty="0" smtClean="0"/>
              <a:t>Eta series (</a:t>
            </a:r>
            <a:r>
              <a:rPr lang="en-AU" sz="2800" dirty="0" smtClean="0">
                <a:latin typeface="Symbol" pitchFamily="18" charset="2"/>
              </a:rPr>
              <a:t>h</a:t>
            </a:r>
            <a:r>
              <a:rPr lang="en-AU" sz="2800" dirty="0" smtClean="0"/>
              <a:t>)</a:t>
            </a:r>
          </a:p>
          <a:p>
            <a:pPr marL="439738" indent="-439738">
              <a:spcBef>
                <a:spcPts val="600"/>
              </a:spcBef>
            </a:pPr>
            <a:r>
              <a:rPr lang="en-AU" sz="2800" dirty="0" smtClean="0"/>
              <a:t>Phi series (</a:t>
            </a:r>
            <a:r>
              <a:rPr lang="en-AU" sz="2800" dirty="0" smtClean="0">
                <a:latin typeface="Symbol" pitchFamily="18" charset="2"/>
              </a:rPr>
              <a:t>j</a:t>
            </a:r>
            <a:r>
              <a:rPr lang="en-AU" sz="2800" dirty="0" smtClean="0"/>
              <a:t>)</a:t>
            </a:r>
          </a:p>
          <a:p>
            <a:pPr marL="439738" indent="-439738">
              <a:spcBef>
                <a:spcPts val="600"/>
              </a:spcBef>
            </a:pPr>
            <a:r>
              <a:rPr lang="en-AU" sz="2800" dirty="0" smtClean="0"/>
              <a:t>D meson series (D)</a:t>
            </a:r>
          </a:p>
          <a:p>
            <a:pPr marL="439738" indent="-439738">
              <a:spcBef>
                <a:spcPts val="600"/>
              </a:spcBef>
            </a:pPr>
            <a:r>
              <a:rPr lang="en-AU" sz="2800" dirty="0" smtClean="0"/>
              <a:t>B meson series (B)</a:t>
            </a:r>
          </a:p>
          <a:p>
            <a:pPr marL="439738" indent="-439738">
              <a:spcBef>
                <a:spcPts val="600"/>
              </a:spcBef>
            </a:pPr>
            <a:r>
              <a:rPr lang="en-AU" sz="2800" dirty="0" smtClean="0"/>
              <a:t>And many more not yet observed.</a:t>
            </a:r>
          </a:p>
          <a:p>
            <a:pPr marL="439738" indent="-439738">
              <a:spcBef>
                <a:spcPts val="600"/>
              </a:spcBef>
            </a:pPr>
            <a:endParaRPr lang="en-AU"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Antimatter</a:t>
            </a:r>
            <a:endParaRPr lang="en-AU" dirty="0"/>
          </a:p>
        </p:txBody>
      </p:sp>
      <p:sp>
        <p:nvSpPr>
          <p:cNvPr id="3" name="Content Placeholder 2"/>
          <p:cNvSpPr>
            <a:spLocks noGrp="1"/>
          </p:cNvSpPr>
          <p:nvPr>
            <p:ph idx="1"/>
          </p:nvPr>
        </p:nvSpPr>
        <p:spPr>
          <a:xfrm>
            <a:off x="285720" y="1646236"/>
            <a:ext cx="8401080" cy="5023123"/>
          </a:xfrm>
        </p:spPr>
        <p:txBody>
          <a:bodyPr>
            <a:normAutofit lnSpcReduction="10000"/>
          </a:bodyPr>
          <a:lstStyle/>
          <a:p>
            <a:pPr marL="442913" indent="-442913"/>
            <a:r>
              <a:rPr lang="en-AU" dirty="0" smtClean="0"/>
              <a:t>There are anti-leptons and anti-quarks (where antimatter/antiparticles are formed from)</a:t>
            </a:r>
          </a:p>
          <a:p>
            <a:pPr marL="442913" indent="-442913"/>
            <a:endParaRPr lang="en-AU" dirty="0" smtClean="0"/>
          </a:p>
          <a:p>
            <a:pPr marL="442913" indent="-442913"/>
            <a:r>
              <a:rPr lang="en-AU" dirty="0" smtClean="0"/>
              <a:t>They are equal to matter in magnitude (mass, size, etc), but opposite in charge and with different magnetic moments.</a:t>
            </a:r>
          </a:p>
          <a:p>
            <a:pPr marL="442913" indent="-442913"/>
            <a:endParaRPr lang="en-AU" dirty="0"/>
          </a:p>
          <a:p>
            <a:pPr marL="442913" indent="-442913"/>
            <a:r>
              <a:rPr lang="en-AU" dirty="0" smtClean="0"/>
              <a:t>Antibaryons, for example, are made of three antiquarks, just as baryons are made of three quarks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Baryons and Mesons</a:t>
            </a:r>
            <a:endParaRPr lang="en-AU" dirty="0"/>
          </a:p>
        </p:txBody>
      </p:sp>
      <p:sp>
        <p:nvSpPr>
          <p:cNvPr id="3" name="Content Placeholder 2"/>
          <p:cNvSpPr>
            <a:spLocks noGrp="1"/>
          </p:cNvSpPr>
          <p:nvPr>
            <p:ph idx="1"/>
          </p:nvPr>
        </p:nvSpPr>
        <p:spPr>
          <a:xfrm>
            <a:off x="457200" y="1646236"/>
            <a:ext cx="8229600" cy="5023123"/>
          </a:xfrm>
        </p:spPr>
        <p:txBody>
          <a:bodyPr>
            <a:normAutofit/>
          </a:bodyPr>
          <a:lstStyle/>
          <a:p>
            <a:pPr marL="0" indent="0">
              <a:buNone/>
            </a:pPr>
            <a:r>
              <a:rPr lang="en-AU" sz="2800" b="1" u="sng" dirty="0" smtClean="0">
                <a:solidFill>
                  <a:schemeClr val="accent3"/>
                </a:solidFill>
              </a:rPr>
              <a:t>Example 10.1c:</a:t>
            </a:r>
            <a:r>
              <a:rPr lang="en-AU" sz="2800" dirty="0" smtClean="0"/>
              <a:t> Compare Baryons and Mesons (2 similarities and 2 differences).</a:t>
            </a:r>
          </a:p>
          <a:p>
            <a:pPr marL="0" indent="0">
              <a:buNone/>
            </a:pPr>
            <a:endParaRPr lang="en-AU" sz="1200" dirty="0"/>
          </a:p>
          <a:p>
            <a:pPr marL="0" indent="0">
              <a:buNone/>
            </a:pPr>
            <a:r>
              <a:rPr lang="en-AU" sz="2800" b="1" u="sng" dirty="0" smtClean="0">
                <a:solidFill>
                  <a:schemeClr val="accent3"/>
                </a:solidFill>
              </a:rPr>
              <a:t>Example 10.1d:</a:t>
            </a:r>
            <a:r>
              <a:rPr lang="en-AU" sz="2800" dirty="0" smtClean="0"/>
              <a:t> A pion-plus is the result of an up quark binding with an anti-down quark.</a:t>
            </a:r>
          </a:p>
          <a:p>
            <a:pPr marL="514350" indent="-514350">
              <a:buAutoNum type="alphaLcParenR"/>
            </a:pPr>
            <a:r>
              <a:rPr lang="en-AU" sz="2800" dirty="0" smtClean="0"/>
              <a:t>What is the charge of the Pion-plus</a:t>
            </a:r>
          </a:p>
          <a:p>
            <a:pPr marL="514350" indent="-514350">
              <a:buAutoNum type="alphaLcParenR"/>
            </a:pPr>
            <a:r>
              <a:rPr lang="en-AU" sz="2800" dirty="0" smtClean="0"/>
              <a:t>What is the Baryon number of the Pion-plus</a:t>
            </a:r>
          </a:p>
          <a:p>
            <a:pPr marL="514350" indent="-514350">
              <a:buAutoNum type="alphaLcParenR"/>
            </a:pPr>
            <a:r>
              <a:rPr lang="en-AU" sz="2800" dirty="0" smtClean="0"/>
              <a:t>Is a Pion-plus a Baryon or Meson? Explain.</a:t>
            </a:r>
          </a:p>
          <a:p>
            <a:pPr marL="0" indent="0">
              <a:buNone/>
            </a:pPr>
            <a:endParaRPr lang="en-AU" sz="1200" dirty="0" smtClean="0">
              <a:solidFill>
                <a:schemeClr val="accent3"/>
              </a:solidFill>
            </a:endParaRPr>
          </a:p>
          <a:p>
            <a:pPr marL="0" indent="0">
              <a:buNone/>
            </a:pPr>
            <a:r>
              <a:rPr lang="en-AU" sz="2800" b="1" u="sng" dirty="0" smtClean="0">
                <a:solidFill>
                  <a:schemeClr val="accent3"/>
                </a:solidFill>
              </a:rPr>
              <a:t>Example 10.1e:</a:t>
            </a:r>
            <a:r>
              <a:rPr lang="en-AU" sz="2800" dirty="0" smtClean="0"/>
              <a:t> What is the main difference between a Hadron and a Baryon, as well as a Hadron and a meson?</a:t>
            </a:r>
            <a:endParaRPr lang="en-AU" sz="2800" dirty="0"/>
          </a:p>
        </p:txBody>
      </p:sp>
    </p:spTree>
    <p:extLst>
      <p:ext uri="{BB962C8B-B14F-4D97-AF65-F5344CB8AC3E}">
        <p14:creationId xmlns:p14="http://schemas.microsoft.com/office/powerpoint/2010/main" val="1527236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Fermions</a:t>
            </a:r>
            <a:endParaRPr lang="en-AU" dirty="0"/>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smtClean="0"/>
              <a:t>Fermions (matter)</a:t>
            </a:r>
            <a:endParaRPr lang="en-AU" sz="2400" dirty="0"/>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smtClean="0">
                <a:solidFill>
                  <a:schemeClr val="accent6">
                    <a:lumMod val="25000"/>
                  </a:schemeClr>
                </a:solidFill>
              </a:rPr>
              <a:t>Leptons</a:t>
            </a:r>
            <a:endParaRPr lang="en-AU" sz="2400" dirty="0">
              <a:solidFill>
                <a:schemeClr val="accent6">
                  <a:lumMod val="25000"/>
                </a:schemeClr>
              </a:solidFill>
            </a:endParaRP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smtClean="0">
                <a:solidFill>
                  <a:schemeClr val="accent6">
                    <a:lumMod val="25000"/>
                  </a:schemeClr>
                </a:solidFill>
              </a:rPr>
              <a:t>Muons</a:t>
            </a:r>
            <a:endParaRPr lang="en-AU" sz="2400" dirty="0">
              <a:solidFill>
                <a:schemeClr val="accent6">
                  <a:lumMod val="25000"/>
                </a:schemeClr>
              </a:solidFill>
            </a:endParaRP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smtClean="0">
                <a:solidFill>
                  <a:schemeClr val="accent6">
                    <a:lumMod val="25000"/>
                  </a:schemeClr>
                </a:solidFill>
              </a:rPr>
              <a:t>Electrons</a:t>
            </a:r>
            <a:endParaRPr lang="en-AU" sz="2400" dirty="0">
              <a:solidFill>
                <a:schemeClr val="accent6">
                  <a:lumMod val="25000"/>
                </a:schemeClr>
              </a:solidFill>
            </a:endParaRP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smtClean="0">
                <a:solidFill>
                  <a:schemeClr val="accent6">
                    <a:lumMod val="25000"/>
                  </a:schemeClr>
                </a:solidFill>
              </a:rPr>
              <a:t>Tau</a:t>
            </a:r>
            <a:endParaRPr lang="en-AU" sz="2400" dirty="0">
              <a:solidFill>
                <a:schemeClr val="accent6">
                  <a:lumMod val="25000"/>
                </a:schemeClr>
              </a:solidFill>
            </a:endParaRP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smtClean="0">
                <a:solidFill>
                  <a:schemeClr val="bg2">
                    <a:lumMod val="60000"/>
                    <a:lumOff val="40000"/>
                  </a:schemeClr>
                </a:solidFill>
              </a:rPr>
              <a:t>Quarks</a:t>
            </a:r>
            <a:endParaRPr lang="en-AU" sz="2400" dirty="0">
              <a:solidFill>
                <a:schemeClr val="bg2">
                  <a:lumMod val="60000"/>
                  <a:lumOff val="40000"/>
                </a:schemeClr>
              </a:solidFill>
            </a:endParaRP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smtClean="0">
                <a:solidFill>
                  <a:schemeClr val="bg2">
                    <a:lumMod val="60000"/>
                    <a:lumOff val="40000"/>
                  </a:schemeClr>
                </a:solidFill>
              </a:rPr>
              <a:t>Onia</a:t>
            </a:r>
            <a:endParaRPr lang="en-AU" sz="2400" dirty="0">
              <a:solidFill>
                <a:schemeClr val="bg2">
                  <a:lumMod val="60000"/>
                  <a:lumOff val="40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smtClean="0">
                <a:solidFill>
                  <a:schemeClr val="bg2">
                    <a:lumMod val="60000"/>
                    <a:lumOff val="40000"/>
                  </a:schemeClr>
                </a:solidFill>
              </a:rPr>
              <a:t>Hadrons</a:t>
            </a:r>
            <a:endParaRPr lang="en-AU" sz="2400" dirty="0">
              <a:solidFill>
                <a:schemeClr val="bg2">
                  <a:lumMod val="60000"/>
                  <a:lumOff val="40000"/>
                </a:schemeClr>
              </a:solidFill>
            </a:endParaRP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smtClean="0">
                <a:solidFill>
                  <a:schemeClr val="bg2">
                    <a:lumMod val="60000"/>
                    <a:lumOff val="40000"/>
                  </a:schemeClr>
                </a:solidFill>
              </a:rPr>
              <a:t>Muonium</a:t>
            </a:r>
            <a:endParaRPr lang="en-AU" sz="2400" dirty="0">
              <a:solidFill>
                <a:schemeClr val="bg2">
                  <a:lumMod val="60000"/>
                  <a:lumOff val="40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smtClean="0">
                <a:solidFill>
                  <a:schemeClr val="bg2">
                    <a:lumMod val="60000"/>
                    <a:lumOff val="40000"/>
                  </a:schemeClr>
                </a:solidFill>
              </a:rPr>
              <a:t>Mesons</a:t>
            </a:r>
            <a:endParaRPr lang="en-AU" sz="2400" dirty="0">
              <a:solidFill>
                <a:schemeClr val="bg2">
                  <a:lumMod val="60000"/>
                  <a:lumOff val="40000"/>
                </a:schemeClr>
              </a:solidFill>
            </a:endParaRP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smtClean="0">
                <a:solidFill>
                  <a:schemeClr val="bg2">
                    <a:lumMod val="60000"/>
                    <a:lumOff val="40000"/>
                  </a:schemeClr>
                </a:solidFill>
              </a:rPr>
              <a:t>Baryons</a:t>
            </a:r>
            <a:endParaRPr lang="en-AU" sz="2400" dirty="0">
              <a:solidFill>
                <a:schemeClr val="bg2">
                  <a:lumMod val="60000"/>
                  <a:lumOff val="40000"/>
                </a:schemeClr>
              </a:solidFill>
            </a:endParaRP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smtClean="0">
                <a:solidFill>
                  <a:schemeClr val="bg2">
                    <a:lumMod val="60000"/>
                    <a:lumOff val="40000"/>
                  </a:schemeClr>
                </a:solidFill>
              </a:rPr>
              <a:t>Kaon</a:t>
            </a:r>
            <a:endParaRPr lang="en-AU" sz="2400" dirty="0">
              <a:solidFill>
                <a:schemeClr val="bg2">
                  <a:lumMod val="60000"/>
                  <a:lumOff val="40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smtClean="0">
                <a:solidFill>
                  <a:schemeClr val="bg2">
                    <a:lumMod val="60000"/>
                    <a:lumOff val="40000"/>
                  </a:schemeClr>
                </a:solidFill>
              </a:rPr>
              <a:t>Pion</a:t>
            </a:r>
            <a:endParaRPr lang="en-AU" sz="2400" dirty="0">
              <a:solidFill>
                <a:schemeClr val="bg2">
                  <a:lumMod val="60000"/>
                  <a:lumOff val="40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smtClean="0">
                <a:solidFill>
                  <a:schemeClr val="bg2">
                    <a:lumMod val="60000"/>
                    <a:lumOff val="40000"/>
                  </a:schemeClr>
                </a:solidFill>
              </a:rPr>
              <a:t>Eta</a:t>
            </a:r>
            <a:endParaRPr lang="en-AU" sz="2400" dirty="0">
              <a:solidFill>
                <a:schemeClr val="bg2">
                  <a:lumMod val="60000"/>
                  <a:lumOff val="40000"/>
                </a:schemeClr>
              </a:solidFill>
            </a:endParaRP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smtClean="0">
                <a:solidFill>
                  <a:schemeClr val="bg2">
                    <a:lumMod val="60000"/>
                    <a:lumOff val="40000"/>
                  </a:schemeClr>
                </a:solidFill>
              </a:rPr>
              <a:t>Omega</a:t>
            </a:r>
            <a:endParaRPr lang="en-AU" sz="2400" dirty="0">
              <a:solidFill>
                <a:schemeClr val="bg2">
                  <a:lumMod val="60000"/>
                  <a:lumOff val="40000"/>
                </a:schemeClr>
              </a:solidFill>
            </a:endParaRP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smtClean="0">
                <a:solidFill>
                  <a:schemeClr val="bg2">
                    <a:lumMod val="60000"/>
                    <a:lumOff val="40000"/>
                  </a:schemeClr>
                </a:solidFill>
              </a:rPr>
              <a:t>Protons</a:t>
            </a:r>
            <a:endParaRPr lang="en-AU" sz="2400" dirty="0">
              <a:solidFill>
                <a:schemeClr val="bg2">
                  <a:lumMod val="60000"/>
                  <a:lumOff val="40000"/>
                </a:schemeClr>
              </a:solidFill>
            </a:endParaRP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smtClean="0">
                <a:solidFill>
                  <a:schemeClr val="bg2">
                    <a:lumMod val="60000"/>
                    <a:lumOff val="40000"/>
                  </a:schemeClr>
                </a:solidFill>
              </a:rPr>
              <a:t>Neutrons</a:t>
            </a:r>
            <a:endParaRPr lang="en-AU" sz="2400" dirty="0">
              <a:solidFill>
                <a:schemeClr val="bg2">
                  <a:lumMod val="60000"/>
                  <a:lumOff val="40000"/>
                </a:schemeClr>
              </a:solidFill>
            </a:endParaRP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14282" y="4000504"/>
            <a:ext cx="3071834" cy="2554545"/>
          </a:xfrm>
          <a:prstGeom prst="rect">
            <a:avLst/>
          </a:prstGeom>
          <a:noFill/>
        </p:spPr>
        <p:txBody>
          <a:bodyPr wrap="square" rtlCol="0">
            <a:spAutoFit/>
          </a:bodyPr>
          <a:lstStyle/>
          <a:p>
            <a:r>
              <a:rPr lang="en-AU" sz="2000" dirty="0" smtClean="0">
                <a:solidFill>
                  <a:srgbClr val="FFFF00"/>
                </a:solidFill>
              </a:rPr>
              <a:t>Leptons are seen to only</a:t>
            </a:r>
          </a:p>
          <a:p>
            <a:endParaRPr lang="en-AU" sz="2000" dirty="0" smtClean="0">
              <a:solidFill>
                <a:srgbClr val="FFFF00"/>
              </a:solidFill>
            </a:endParaRPr>
          </a:p>
          <a:p>
            <a:pPr marL="357188" indent="-271463">
              <a:buFont typeface="Arial" pitchFamily="34" charset="0"/>
              <a:buChar char="•"/>
            </a:pPr>
            <a:r>
              <a:rPr lang="en-AU" sz="2000" dirty="0" smtClean="0">
                <a:solidFill>
                  <a:srgbClr val="FFFF00"/>
                </a:solidFill>
              </a:rPr>
              <a:t>annihilate/produce</a:t>
            </a:r>
          </a:p>
          <a:p>
            <a:pPr marL="357188" indent="-271463">
              <a:buFont typeface="Arial" pitchFamily="34" charset="0"/>
              <a:buChar char="•"/>
            </a:pPr>
            <a:r>
              <a:rPr lang="en-AU" sz="2000" dirty="0" smtClean="0">
                <a:solidFill>
                  <a:srgbClr val="FFFF00"/>
                </a:solidFill>
              </a:rPr>
              <a:t>attract/repulse</a:t>
            </a:r>
          </a:p>
          <a:p>
            <a:pPr marL="357188" indent="-271463">
              <a:buFont typeface="Arial" pitchFamily="34" charset="0"/>
              <a:buChar char="•"/>
            </a:pPr>
            <a:endParaRPr lang="en-AU" sz="2000" dirty="0" smtClean="0">
              <a:solidFill>
                <a:srgbClr val="FFFF00"/>
              </a:solidFill>
            </a:endParaRPr>
          </a:p>
          <a:p>
            <a:r>
              <a:rPr lang="en-AU" sz="2000" dirty="0" smtClean="0">
                <a:solidFill>
                  <a:srgbClr val="FFFF00"/>
                </a:solidFill>
              </a:rPr>
              <a:t>No evidence yet that they decay/bind like Quarks do.</a:t>
            </a:r>
            <a:endParaRPr lang="en-AU" sz="2000" dirty="0">
              <a:solidFill>
                <a:srgbClr val="FFFF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Fermions</a:t>
            </a:r>
            <a:endParaRPr lang="en-AU" dirty="0"/>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smtClean="0"/>
              <a:t>Fermions (matter)</a:t>
            </a:r>
            <a:endParaRPr lang="en-AU" sz="2400" dirty="0"/>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smtClean="0">
                <a:solidFill>
                  <a:schemeClr val="bg2">
                    <a:lumMod val="60000"/>
                    <a:lumOff val="40000"/>
                  </a:schemeClr>
                </a:solidFill>
              </a:rPr>
              <a:t>Leptons</a:t>
            </a:r>
            <a:endParaRPr lang="en-AU" sz="2400" dirty="0">
              <a:solidFill>
                <a:schemeClr val="bg2">
                  <a:lumMod val="60000"/>
                  <a:lumOff val="40000"/>
                </a:schemeClr>
              </a:solidFill>
            </a:endParaRP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smtClean="0">
                <a:solidFill>
                  <a:schemeClr val="bg2">
                    <a:lumMod val="60000"/>
                    <a:lumOff val="40000"/>
                  </a:schemeClr>
                </a:solidFill>
              </a:rPr>
              <a:t>Muons</a:t>
            </a:r>
            <a:endParaRPr lang="en-AU" sz="2400" dirty="0">
              <a:solidFill>
                <a:schemeClr val="bg2">
                  <a:lumMod val="60000"/>
                  <a:lumOff val="40000"/>
                </a:schemeClr>
              </a:solidFill>
            </a:endParaRP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smtClean="0">
                <a:solidFill>
                  <a:schemeClr val="bg2">
                    <a:lumMod val="60000"/>
                    <a:lumOff val="40000"/>
                  </a:schemeClr>
                </a:solidFill>
              </a:rPr>
              <a:t>Electrons</a:t>
            </a:r>
            <a:endParaRPr lang="en-AU" sz="2400" dirty="0">
              <a:solidFill>
                <a:schemeClr val="bg2">
                  <a:lumMod val="60000"/>
                  <a:lumOff val="40000"/>
                </a:schemeClr>
              </a:solidFill>
            </a:endParaRP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smtClean="0">
                <a:solidFill>
                  <a:schemeClr val="bg2">
                    <a:lumMod val="60000"/>
                    <a:lumOff val="40000"/>
                  </a:schemeClr>
                </a:solidFill>
              </a:rPr>
              <a:t>Tau</a:t>
            </a:r>
            <a:endParaRPr lang="en-AU" sz="2400" dirty="0">
              <a:solidFill>
                <a:schemeClr val="bg2">
                  <a:lumMod val="60000"/>
                  <a:lumOff val="40000"/>
                </a:schemeClr>
              </a:solidFill>
            </a:endParaRP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smtClean="0">
                <a:solidFill>
                  <a:schemeClr val="accent6">
                    <a:lumMod val="25000"/>
                  </a:schemeClr>
                </a:solidFill>
              </a:rPr>
              <a:t>Quarks</a:t>
            </a:r>
            <a:endParaRPr lang="en-AU" sz="2400" dirty="0">
              <a:solidFill>
                <a:schemeClr val="accent6">
                  <a:lumMod val="25000"/>
                </a:schemeClr>
              </a:solidFill>
            </a:endParaRP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smtClean="0">
                <a:solidFill>
                  <a:schemeClr val="accent6">
                    <a:lumMod val="25000"/>
                  </a:schemeClr>
                </a:solidFill>
              </a:rPr>
              <a:t>Onia</a:t>
            </a:r>
            <a:endParaRPr lang="en-AU" sz="2400" dirty="0">
              <a:solidFill>
                <a:schemeClr val="accent6">
                  <a:lumMod val="25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smtClean="0">
                <a:solidFill>
                  <a:schemeClr val="accent6">
                    <a:lumMod val="25000"/>
                  </a:schemeClr>
                </a:solidFill>
              </a:rPr>
              <a:t>Hadrons</a:t>
            </a:r>
            <a:endParaRPr lang="en-AU" sz="2400" dirty="0">
              <a:solidFill>
                <a:schemeClr val="accent6">
                  <a:lumMod val="25000"/>
                </a:schemeClr>
              </a:solidFill>
            </a:endParaRP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smtClean="0">
                <a:solidFill>
                  <a:schemeClr val="accent6">
                    <a:lumMod val="25000"/>
                  </a:schemeClr>
                </a:solidFill>
              </a:rPr>
              <a:t>Muonium</a:t>
            </a:r>
            <a:endParaRPr lang="en-AU" sz="2400" dirty="0">
              <a:solidFill>
                <a:schemeClr val="accent6">
                  <a:lumMod val="25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smtClean="0">
                <a:solidFill>
                  <a:schemeClr val="accent6">
                    <a:lumMod val="25000"/>
                  </a:schemeClr>
                </a:solidFill>
              </a:rPr>
              <a:t>Mesons</a:t>
            </a:r>
            <a:endParaRPr lang="en-AU" sz="2400" dirty="0">
              <a:solidFill>
                <a:schemeClr val="accent6">
                  <a:lumMod val="25000"/>
                </a:schemeClr>
              </a:solidFill>
            </a:endParaRP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smtClean="0">
                <a:solidFill>
                  <a:schemeClr val="accent6">
                    <a:lumMod val="25000"/>
                  </a:schemeClr>
                </a:solidFill>
              </a:rPr>
              <a:t>Baryons</a:t>
            </a:r>
            <a:endParaRPr lang="en-AU" sz="2400" dirty="0">
              <a:solidFill>
                <a:schemeClr val="accent6">
                  <a:lumMod val="25000"/>
                </a:schemeClr>
              </a:solidFill>
            </a:endParaRP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smtClean="0">
                <a:solidFill>
                  <a:schemeClr val="accent6">
                    <a:lumMod val="25000"/>
                  </a:schemeClr>
                </a:solidFill>
              </a:rPr>
              <a:t>Kaon</a:t>
            </a:r>
            <a:endParaRPr lang="en-AU" sz="2400" dirty="0">
              <a:solidFill>
                <a:schemeClr val="accent6">
                  <a:lumMod val="25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smtClean="0">
                <a:solidFill>
                  <a:schemeClr val="accent6">
                    <a:lumMod val="25000"/>
                  </a:schemeClr>
                </a:solidFill>
              </a:rPr>
              <a:t>Pion</a:t>
            </a:r>
            <a:endParaRPr lang="en-AU" sz="2400" dirty="0">
              <a:solidFill>
                <a:schemeClr val="accent6">
                  <a:lumMod val="25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smtClean="0">
                <a:solidFill>
                  <a:schemeClr val="accent6">
                    <a:lumMod val="25000"/>
                  </a:schemeClr>
                </a:solidFill>
              </a:rPr>
              <a:t>Eta</a:t>
            </a:r>
            <a:endParaRPr lang="en-AU" sz="2400" dirty="0">
              <a:solidFill>
                <a:schemeClr val="accent6">
                  <a:lumMod val="25000"/>
                </a:schemeClr>
              </a:solidFill>
            </a:endParaRP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smtClean="0">
                <a:solidFill>
                  <a:schemeClr val="accent6">
                    <a:lumMod val="25000"/>
                  </a:schemeClr>
                </a:solidFill>
              </a:rPr>
              <a:t>Omega</a:t>
            </a:r>
            <a:endParaRPr lang="en-AU" sz="2400" dirty="0">
              <a:solidFill>
                <a:schemeClr val="accent6">
                  <a:lumMod val="25000"/>
                </a:schemeClr>
              </a:solidFill>
            </a:endParaRP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smtClean="0">
                <a:solidFill>
                  <a:schemeClr val="accent6">
                    <a:lumMod val="25000"/>
                  </a:schemeClr>
                </a:solidFill>
              </a:rPr>
              <a:t>Protons</a:t>
            </a:r>
            <a:endParaRPr lang="en-AU" sz="2400" dirty="0">
              <a:solidFill>
                <a:schemeClr val="accent6">
                  <a:lumMod val="25000"/>
                </a:schemeClr>
              </a:solidFill>
            </a:endParaRP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smtClean="0">
                <a:solidFill>
                  <a:schemeClr val="accent6">
                    <a:lumMod val="25000"/>
                  </a:schemeClr>
                </a:solidFill>
              </a:rPr>
              <a:t>Neutrons</a:t>
            </a:r>
            <a:endParaRPr lang="en-AU" sz="2400" dirty="0">
              <a:solidFill>
                <a:schemeClr val="accent6">
                  <a:lumMod val="25000"/>
                </a:schemeClr>
              </a:solidFill>
            </a:endParaRP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14282" y="4000504"/>
            <a:ext cx="3071834" cy="2554545"/>
          </a:xfrm>
          <a:prstGeom prst="rect">
            <a:avLst/>
          </a:prstGeom>
          <a:noFill/>
        </p:spPr>
        <p:txBody>
          <a:bodyPr wrap="square" rtlCol="0">
            <a:spAutoFit/>
          </a:bodyPr>
          <a:lstStyle/>
          <a:p>
            <a:r>
              <a:rPr lang="en-AU" sz="2000" dirty="0" smtClean="0">
                <a:solidFill>
                  <a:srgbClr val="FFFF00"/>
                </a:solidFill>
              </a:rPr>
              <a:t>Quarks are seen to produce many different particles, due to the Quarks ability to </a:t>
            </a:r>
          </a:p>
          <a:p>
            <a:endParaRPr lang="en-AU" sz="2000" dirty="0" smtClean="0">
              <a:solidFill>
                <a:srgbClr val="FFFF00"/>
              </a:solidFill>
            </a:endParaRPr>
          </a:p>
          <a:p>
            <a:pPr marL="357188" indent="-271463">
              <a:buFont typeface="Arial" pitchFamily="34" charset="0"/>
              <a:buChar char="•"/>
            </a:pPr>
            <a:r>
              <a:rPr lang="en-AU" sz="2000" dirty="0" smtClean="0">
                <a:solidFill>
                  <a:srgbClr val="FFFF00"/>
                </a:solidFill>
              </a:rPr>
              <a:t>annihilate/produce</a:t>
            </a:r>
          </a:p>
          <a:p>
            <a:pPr marL="357188" indent="-271463">
              <a:buFont typeface="Arial" pitchFamily="34" charset="0"/>
              <a:buChar char="•"/>
            </a:pPr>
            <a:r>
              <a:rPr lang="en-AU" sz="2000" dirty="0" smtClean="0">
                <a:solidFill>
                  <a:srgbClr val="FFFF00"/>
                </a:solidFill>
              </a:rPr>
              <a:t>attract/repulse</a:t>
            </a:r>
          </a:p>
          <a:p>
            <a:pPr marL="357188" indent="-271463">
              <a:buFont typeface="Arial" pitchFamily="34" charset="0"/>
              <a:buChar char="•"/>
            </a:pPr>
            <a:r>
              <a:rPr lang="en-AU" sz="2000" dirty="0" smtClean="0">
                <a:solidFill>
                  <a:srgbClr val="FFFF00"/>
                </a:solidFill>
              </a:rPr>
              <a:t>decay/bind</a:t>
            </a:r>
            <a:endParaRPr lang="en-AU" sz="2000" dirty="0">
              <a:solidFill>
                <a:srgbClr val="FFFF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10.1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9.1</a:t>
            </a:r>
            <a:r>
              <a:rPr lang="en-AU" sz="2400" dirty="0">
                <a:latin typeface="Arial" pitchFamily="34" charset="0"/>
                <a:cs typeface="Arial" pitchFamily="34" charset="0"/>
              </a:rPr>
              <a:t>, page </a:t>
            </a:r>
            <a:r>
              <a:rPr lang="en-AU" sz="2400" dirty="0" smtClean="0">
                <a:latin typeface="Arial" pitchFamily="34" charset="0"/>
                <a:cs typeface="Arial" pitchFamily="34" charset="0"/>
              </a:rPr>
              <a:t>256-265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Q2 </a:t>
            </a:r>
            <a:r>
              <a:rPr lang="en-AU" sz="2400" dirty="0">
                <a:latin typeface="Arial" pitchFamily="34" charset="0"/>
                <a:cs typeface="Arial" pitchFamily="34" charset="0"/>
              </a:rPr>
              <a:t>&amp; </a:t>
            </a:r>
            <a:r>
              <a:rPr lang="en-AU" sz="2400" dirty="0" smtClean="0">
                <a:latin typeface="Arial" pitchFamily="34" charset="0"/>
                <a:cs typeface="Arial" pitchFamily="34" charset="0"/>
              </a:rPr>
              <a:t>Q3 </a:t>
            </a:r>
            <a:r>
              <a:rPr lang="en-AU" sz="2400" dirty="0">
                <a:latin typeface="Arial" pitchFamily="34" charset="0"/>
                <a:cs typeface="Arial" pitchFamily="34" charset="0"/>
              </a:rPr>
              <a:t>Set </a:t>
            </a:r>
            <a:r>
              <a:rPr lang="en-AU" sz="2400" dirty="0" smtClean="0">
                <a:latin typeface="Arial" pitchFamily="34" charset="0"/>
                <a:cs typeface="Arial" pitchFamily="34" charset="0"/>
              </a:rPr>
              <a:t>9.1</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03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Quantum Principles</a:t>
            </a:r>
            <a:endParaRPr lang="en-AU" dirty="0"/>
          </a:p>
        </p:txBody>
      </p:sp>
      <p:sp>
        <p:nvSpPr>
          <p:cNvPr id="3" name="Subtitle 2"/>
          <p:cNvSpPr>
            <a:spLocks noGrp="1"/>
          </p:cNvSpPr>
          <p:nvPr>
            <p:ph type="subTitle" idx="1"/>
          </p:nvPr>
        </p:nvSpPr>
        <p:spPr/>
        <p:txBody>
          <a:bodyPr/>
          <a:lstStyle/>
          <a:p>
            <a:r>
              <a:rPr lang="en-AU" dirty="0" smtClean="0"/>
              <a:t>Chapter 9.1 Pages 256 - 265</a:t>
            </a:r>
            <a:endParaRPr lang="en-AU" dirty="0"/>
          </a:p>
        </p:txBody>
      </p:sp>
    </p:spTree>
    <p:extLst>
      <p:ext uri="{BB962C8B-B14F-4D97-AF65-F5344CB8AC3E}">
        <p14:creationId xmlns:p14="http://schemas.microsoft.com/office/powerpoint/2010/main" val="3205326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Antimatter</a:t>
            </a:r>
            <a:endParaRPr lang="en-AU" dirty="0"/>
          </a:p>
        </p:txBody>
      </p:sp>
      <p:sp>
        <p:nvSpPr>
          <p:cNvPr id="3" name="Content Placeholder 2"/>
          <p:cNvSpPr>
            <a:spLocks noGrp="1"/>
          </p:cNvSpPr>
          <p:nvPr>
            <p:ph idx="1"/>
          </p:nvPr>
        </p:nvSpPr>
        <p:spPr>
          <a:xfrm>
            <a:off x="179512" y="1556792"/>
            <a:ext cx="8784976" cy="5112567"/>
          </a:xfrm>
        </p:spPr>
        <p:txBody>
          <a:bodyPr>
            <a:noAutofit/>
          </a:bodyPr>
          <a:lstStyle/>
          <a:p>
            <a:pPr marL="442913" indent="-442913"/>
            <a:r>
              <a:rPr lang="en-AU" sz="2700" dirty="0" smtClean="0"/>
              <a:t>They are equal to matter in magnitude (mass, size, etc), but opposite in charge and with different magnetic moments (spins).</a:t>
            </a:r>
          </a:p>
          <a:p>
            <a:pPr marL="442913" indent="-442913"/>
            <a:endParaRPr lang="en-AU" sz="1200" dirty="0" smtClean="0"/>
          </a:p>
          <a:p>
            <a:pPr marL="442913" indent="-442913"/>
            <a:r>
              <a:rPr lang="en-AU" sz="2700" dirty="0" smtClean="0"/>
              <a:t>Matter and antimatter cannot coexist in the presence of each other without “annihilation”.</a:t>
            </a:r>
          </a:p>
          <a:p>
            <a:pPr marL="442913" indent="-442913"/>
            <a:endParaRPr lang="en-AU" sz="1200" dirty="0" smtClean="0"/>
          </a:p>
          <a:p>
            <a:pPr marL="442913" indent="-442913"/>
            <a:r>
              <a:rPr lang="en-AU" sz="2700" dirty="0" smtClean="0"/>
              <a:t>When matter collides with matter, some mass is transformed into energy, due to momentum change.</a:t>
            </a:r>
          </a:p>
          <a:p>
            <a:pPr marL="442913" indent="-442913"/>
            <a:endParaRPr lang="en-AU" sz="1200" dirty="0"/>
          </a:p>
          <a:p>
            <a:pPr marL="442913" indent="-442913"/>
            <a:r>
              <a:rPr lang="en-AU" sz="2700" dirty="0" smtClean="0"/>
              <a:t>When matter and antimatter, all mass is converted into energy. In the case of Mesons, these are types of Bosons that become involved in the binding of particles.</a:t>
            </a:r>
            <a:endParaRPr lang="en-AU" sz="2700" dirty="0"/>
          </a:p>
        </p:txBody>
      </p:sp>
    </p:spTree>
    <p:extLst>
      <p:ext uri="{BB962C8B-B14F-4D97-AF65-F5344CB8AC3E}">
        <p14:creationId xmlns:p14="http://schemas.microsoft.com/office/powerpoint/2010/main" val="2289434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Matter</a:t>
            </a:r>
            <a:endParaRPr lang="en-AU" dirty="0"/>
          </a:p>
        </p:txBody>
      </p:sp>
      <p:sp>
        <p:nvSpPr>
          <p:cNvPr id="3" name="Subtitle 2"/>
          <p:cNvSpPr>
            <a:spLocks noGrp="1"/>
          </p:cNvSpPr>
          <p:nvPr>
            <p:ph type="subTitle" idx="1"/>
          </p:nvPr>
        </p:nvSpPr>
        <p:spPr/>
        <p:txBody>
          <a:bodyPr/>
          <a:lstStyle/>
          <a:p>
            <a:r>
              <a:rPr lang="en-AU" dirty="0" smtClean="0"/>
              <a:t>Chapter 10.1 Pages 284 - 290</a:t>
            </a:r>
            <a:endParaRPr lang="en-A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Antimatter</a:t>
            </a:r>
            <a:endParaRPr lang="en-AU" dirty="0"/>
          </a:p>
        </p:txBody>
      </p:sp>
      <p:sp>
        <p:nvSpPr>
          <p:cNvPr id="3" name="Content Placeholder 2"/>
          <p:cNvSpPr>
            <a:spLocks noGrp="1"/>
          </p:cNvSpPr>
          <p:nvPr>
            <p:ph idx="1"/>
          </p:nvPr>
        </p:nvSpPr>
        <p:spPr/>
        <p:txBody>
          <a:bodyPr>
            <a:normAutofit/>
          </a:bodyPr>
          <a:lstStyle/>
          <a:p>
            <a:pPr marL="0" indent="0">
              <a:buNone/>
            </a:pPr>
            <a:r>
              <a:rPr lang="en-AU" sz="2800" b="1" u="sng" dirty="0" smtClean="0">
                <a:solidFill>
                  <a:schemeClr val="accent3"/>
                </a:solidFill>
              </a:rPr>
              <a:t>Example 9.1a:</a:t>
            </a:r>
            <a:r>
              <a:rPr lang="en-AU" sz="2800" dirty="0" smtClean="0"/>
              <a:t> Name the antimatter partner to a neutrino?</a:t>
            </a:r>
          </a:p>
          <a:p>
            <a:endParaRPr lang="en-AU" sz="2800" dirty="0" smtClean="0"/>
          </a:p>
          <a:p>
            <a:pPr marL="0" indent="0">
              <a:buNone/>
            </a:pPr>
            <a:r>
              <a:rPr lang="en-AU" sz="2800" b="1" u="sng" dirty="0" smtClean="0">
                <a:solidFill>
                  <a:schemeClr val="accent3"/>
                </a:solidFill>
              </a:rPr>
              <a:t>Example 9.1b:</a:t>
            </a:r>
            <a:r>
              <a:rPr lang="en-AU" sz="2800" dirty="0" smtClean="0"/>
              <a:t> The fundamental particles are;</a:t>
            </a:r>
          </a:p>
          <a:p>
            <a:endParaRPr lang="en-AU" sz="2800" dirty="0" smtClean="0"/>
          </a:p>
          <a:p>
            <a:pPr marL="0" indent="0">
              <a:buNone/>
            </a:pPr>
            <a:r>
              <a:rPr lang="en-AU" sz="2800" b="1" u="sng" dirty="0" smtClean="0">
                <a:solidFill>
                  <a:schemeClr val="accent3"/>
                </a:solidFill>
              </a:rPr>
              <a:t>Example 9.1c:</a:t>
            </a:r>
            <a:r>
              <a:rPr lang="en-AU" sz="2800" dirty="0" smtClean="0"/>
              <a:t> The fundamental particles which make up the matter we can see are?</a:t>
            </a:r>
          </a:p>
          <a:p>
            <a:endParaRPr lang="en-AU" sz="2800" dirty="0" smtClean="0"/>
          </a:p>
          <a:p>
            <a:pPr marL="0" indent="0">
              <a:buNone/>
            </a:pPr>
            <a:r>
              <a:rPr lang="en-AU" sz="2800" b="1" u="sng" dirty="0" smtClean="0">
                <a:solidFill>
                  <a:schemeClr val="accent3"/>
                </a:solidFill>
              </a:rPr>
              <a:t>Example 9.1d:</a:t>
            </a:r>
            <a:r>
              <a:rPr lang="en-AU" sz="2800" dirty="0" smtClean="0"/>
              <a:t> Name a Hadron particle.</a:t>
            </a:r>
            <a:endParaRPr lang="en-AU" sz="2800" dirty="0"/>
          </a:p>
        </p:txBody>
      </p:sp>
    </p:spTree>
    <p:extLst>
      <p:ext uri="{BB962C8B-B14F-4D97-AF65-F5344CB8AC3E}">
        <p14:creationId xmlns:p14="http://schemas.microsoft.com/office/powerpoint/2010/main" val="1576322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Pauli’s exclusion principle</a:t>
            </a:r>
            <a:endParaRPr lang="en-AU" dirty="0"/>
          </a:p>
        </p:txBody>
      </p:sp>
      <p:sp>
        <p:nvSpPr>
          <p:cNvPr id="3" name="Content Placeholder 2"/>
          <p:cNvSpPr>
            <a:spLocks noGrp="1"/>
          </p:cNvSpPr>
          <p:nvPr>
            <p:ph idx="1"/>
          </p:nvPr>
        </p:nvSpPr>
        <p:spPr>
          <a:xfrm>
            <a:off x="285720" y="1646236"/>
            <a:ext cx="8606760" cy="5023123"/>
          </a:xfrm>
        </p:spPr>
        <p:txBody>
          <a:bodyPr>
            <a:normAutofit/>
          </a:bodyPr>
          <a:lstStyle/>
          <a:p>
            <a:pPr marL="0" indent="0">
              <a:buNone/>
            </a:pPr>
            <a:r>
              <a:rPr lang="en-AU" sz="2800" dirty="0" smtClean="0"/>
              <a:t>No two electrons in an atom could have all four quantum numbers identical. At least one must be different. </a:t>
            </a:r>
          </a:p>
          <a:p>
            <a:pPr marL="0" indent="0">
              <a:buNone/>
            </a:pPr>
            <a:r>
              <a:rPr lang="en-AU" sz="2800" dirty="0" smtClean="0"/>
              <a:t>These four quantum numbers are the;</a:t>
            </a:r>
          </a:p>
          <a:p>
            <a:pPr marL="809625" indent="-442913"/>
            <a:r>
              <a:rPr lang="en-AU" sz="2800" u="sng" dirty="0" smtClean="0"/>
              <a:t>Principle quantum number (n)</a:t>
            </a:r>
            <a:endParaRPr lang="en-AU" sz="2800" dirty="0" smtClean="0"/>
          </a:p>
          <a:p>
            <a:pPr marL="809625" indent="-442913"/>
            <a:r>
              <a:rPr lang="en-AU" sz="2800" u="sng" dirty="0" smtClean="0"/>
              <a:t>Orbital quantum number (l)</a:t>
            </a:r>
            <a:r>
              <a:rPr lang="en-AU" sz="2800" dirty="0" smtClean="0"/>
              <a:t> </a:t>
            </a:r>
          </a:p>
          <a:p>
            <a:pPr marL="809625" indent="-442913"/>
            <a:r>
              <a:rPr lang="en-AU" sz="2800" u="sng" dirty="0" smtClean="0"/>
              <a:t>Orbital magnetic quantum </a:t>
            </a:r>
            <a:r>
              <a:rPr lang="en-AU" sz="2800" u="sng" dirty="0"/>
              <a:t>number </a:t>
            </a:r>
            <a:r>
              <a:rPr lang="en-AU" sz="2800" u="sng" dirty="0" smtClean="0"/>
              <a:t>(m</a:t>
            </a:r>
            <a:r>
              <a:rPr lang="en-AU" sz="2800" baseline="-25000" dirty="0" smtClean="0"/>
              <a:t>l</a:t>
            </a:r>
            <a:r>
              <a:rPr lang="en-AU" sz="2800" u="sng" dirty="0" smtClean="0"/>
              <a:t>)</a:t>
            </a:r>
            <a:r>
              <a:rPr lang="en-AU" sz="2800" dirty="0" smtClean="0"/>
              <a:t> </a:t>
            </a:r>
          </a:p>
          <a:p>
            <a:pPr marL="809625" indent="-442913"/>
            <a:r>
              <a:rPr lang="en-AU" sz="2800" u="sng" dirty="0" smtClean="0"/>
              <a:t>Spin </a:t>
            </a:r>
            <a:r>
              <a:rPr lang="en-AU" sz="2800" u="sng" dirty="0"/>
              <a:t>quantum number (</a:t>
            </a:r>
            <a:r>
              <a:rPr lang="en-AU" sz="2800" u="sng" dirty="0" err="1" smtClean="0"/>
              <a:t>m</a:t>
            </a:r>
            <a:r>
              <a:rPr lang="en-AU" sz="2800" baseline="-25000" dirty="0" err="1" smtClean="0"/>
              <a:t>s</a:t>
            </a:r>
            <a:r>
              <a:rPr lang="en-AU" sz="2800" u="sng" dirty="0" smtClean="0"/>
              <a:t>)</a:t>
            </a:r>
            <a:endParaRPr lang="en-AU" sz="2800" dirty="0" smtClean="0"/>
          </a:p>
        </p:txBody>
      </p:sp>
    </p:spTree>
    <p:extLst>
      <p:ext uri="{BB962C8B-B14F-4D97-AF65-F5344CB8AC3E}">
        <p14:creationId xmlns:p14="http://schemas.microsoft.com/office/powerpoint/2010/main" val="12382104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Pauli’s exclusion principle</a:t>
            </a:r>
            <a:endParaRPr lang="en-AU" dirty="0"/>
          </a:p>
        </p:txBody>
      </p:sp>
      <p:sp>
        <p:nvSpPr>
          <p:cNvPr id="3" name="Content Placeholder 2"/>
          <p:cNvSpPr>
            <a:spLocks noGrp="1"/>
          </p:cNvSpPr>
          <p:nvPr>
            <p:ph idx="1"/>
          </p:nvPr>
        </p:nvSpPr>
        <p:spPr>
          <a:xfrm>
            <a:off x="285720" y="1646236"/>
            <a:ext cx="8606760" cy="5023123"/>
          </a:xfrm>
        </p:spPr>
        <p:txBody>
          <a:bodyPr>
            <a:normAutofit lnSpcReduction="10000"/>
          </a:bodyPr>
          <a:lstStyle/>
          <a:p>
            <a:pPr marL="442913" indent="-442913"/>
            <a:r>
              <a:rPr lang="en-AU" sz="2800" u="sng" dirty="0" smtClean="0">
                <a:solidFill>
                  <a:schemeClr val="accent3"/>
                </a:solidFill>
              </a:rPr>
              <a:t>Principle quantum number (n)</a:t>
            </a:r>
            <a:r>
              <a:rPr lang="en-AU" sz="2800" dirty="0" smtClean="0"/>
              <a:t> is defined by the energy level of the electron.</a:t>
            </a:r>
          </a:p>
          <a:p>
            <a:pPr marL="442913" indent="-442913"/>
            <a:r>
              <a:rPr lang="en-AU" sz="2800" u="sng" dirty="0" smtClean="0">
                <a:solidFill>
                  <a:schemeClr val="accent3"/>
                </a:solidFill>
              </a:rPr>
              <a:t>Orbital quantum number (l)</a:t>
            </a:r>
            <a:r>
              <a:rPr lang="en-AU" sz="2800" dirty="0" smtClean="0"/>
              <a:t> describes the shape of the energy level. From zero (circular) to one (more elliptical).</a:t>
            </a:r>
          </a:p>
          <a:p>
            <a:pPr marL="442913" indent="-442913"/>
            <a:r>
              <a:rPr lang="en-AU" sz="2800" u="sng" dirty="0">
                <a:solidFill>
                  <a:schemeClr val="accent3"/>
                </a:solidFill>
              </a:rPr>
              <a:t>Orbital </a:t>
            </a:r>
            <a:r>
              <a:rPr lang="en-AU" sz="2800" u="sng" dirty="0" smtClean="0">
                <a:solidFill>
                  <a:schemeClr val="accent3"/>
                </a:solidFill>
              </a:rPr>
              <a:t>magnetic quantum </a:t>
            </a:r>
            <a:r>
              <a:rPr lang="en-AU" sz="2800" u="sng" dirty="0">
                <a:solidFill>
                  <a:schemeClr val="accent3"/>
                </a:solidFill>
              </a:rPr>
              <a:t>number </a:t>
            </a:r>
            <a:r>
              <a:rPr lang="en-AU" sz="2800" u="sng" dirty="0" smtClean="0">
                <a:solidFill>
                  <a:schemeClr val="accent3"/>
                </a:solidFill>
              </a:rPr>
              <a:t>(m</a:t>
            </a:r>
            <a:r>
              <a:rPr lang="en-AU" sz="2800" baseline="-25000" dirty="0" smtClean="0">
                <a:solidFill>
                  <a:schemeClr val="accent3"/>
                </a:solidFill>
              </a:rPr>
              <a:t>l</a:t>
            </a:r>
            <a:r>
              <a:rPr lang="en-AU" sz="2800" u="sng" dirty="0" smtClean="0">
                <a:solidFill>
                  <a:schemeClr val="accent3"/>
                </a:solidFill>
              </a:rPr>
              <a:t>)</a:t>
            </a:r>
            <a:r>
              <a:rPr lang="en-AU" sz="2800" dirty="0" smtClean="0"/>
              <a:t> is the orientation of the orbit with reference to the x, y, and z axes in space. This ranges from -1 to 0 to 1.</a:t>
            </a:r>
          </a:p>
          <a:p>
            <a:pPr marL="442913" indent="-442913"/>
            <a:r>
              <a:rPr lang="en-AU" sz="2800" u="sng" dirty="0">
                <a:solidFill>
                  <a:schemeClr val="accent3"/>
                </a:solidFill>
              </a:rPr>
              <a:t>Spin quantum number (</a:t>
            </a:r>
            <a:r>
              <a:rPr lang="en-AU" sz="2800" u="sng" dirty="0" err="1" smtClean="0">
                <a:solidFill>
                  <a:schemeClr val="accent3"/>
                </a:solidFill>
              </a:rPr>
              <a:t>m</a:t>
            </a:r>
            <a:r>
              <a:rPr lang="en-AU" sz="2800" baseline="-25000" dirty="0" err="1" smtClean="0">
                <a:solidFill>
                  <a:schemeClr val="accent3"/>
                </a:solidFill>
              </a:rPr>
              <a:t>s</a:t>
            </a:r>
            <a:r>
              <a:rPr lang="en-AU" sz="2800" u="sng" dirty="0" smtClean="0">
                <a:solidFill>
                  <a:schemeClr val="accent3"/>
                </a:solidFill>
              </a:rPr>
              <a:t>)</a:t>
            </a:r>
            <a:r>
              <a:rPr lang="en-AU" sz="2800" dirty="0" smtClean="0"/>
              <a:t> is to determine whether the electron spins clockwise or anticlockwise (also known as parallel and antiparallel). The values are +½ or –½. </a:t>
            </a:r>
          </a:p>
        </p:txBody>
      </p:sp>
    </p:spTree>
    <p:extLst>
      <p:ext uri="{BB962C8B-B14F-4D97-AF65-F5344CB8AC3E}">
        <p14:creationId xmlns:p14="http://schemas.microsoft.com/office/powerpoint/2010/main" val="3893529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Pauli’s exclusion principle</a:t>
            </a:r>
            <a:endParaRPr lang="en-AU" dirty="0"/>
          </a:p>
        </p:txBody>
      </p:sp>
      <p:sp>
        <p:nvSpPr>
          <p:cNvPr id="3" name="Content Placeholder 2"/>
          <p:cNvSpPr>
            <a:spLocks noGrp="1"/>
          </p:cNvSpPr>
          <p:nvPr>
            <p:ph idx="1"/>
          </p:nvPr>
        </p:nvSpPr>
        <p:spPr>
          <a:xfrm>
            <a:off x="285720" y="1646236"/>
            <a:ext cx="8606760" cy="5023123"/>
          </a:xfrm>
        </p:spPr>
        <p:txBody>
          <a:bodyPr>
            <a:normAutofit/>
          </a:bodyPr>
          <a:lstStyle/>
          <a:p>
            <a:pPr marL="0" indent="0">
              <a:buNone/>
            </a:pPr>
            <a:r>
              <a:rPr lang="en-AU" sz="2800" u="sng" dirty="0" smtClean="0">
                <a:solidFill>
                  <a:schemeClr val="accent3"/>
                </a:solidFill>
              </a:rPr>
              <a:t>Example 9.1e:</a:t>
            </a:r>
            <a:r>
              <a:rPr lang="en-AU" sz="2800" dirty="0" smtClean="0"/>
              <a:t> In what way did Pauli’s work support that of Bohr, when thinking back to </a:t>
            </a:r>
            <a:r>
              <a:rPr lang="en-AU" sz="2800" dirty="0" err="1" smtClean="0"/>
              <a:t>Bohrs</a:t>
            </a:r>
            <a:r>
              <a:rPr lang="en-AU" sz="2800" dirty="0" smtClean="0"/>
              <a:t> work on light.</a:t>
            </a:r>
          </a:p>
          <a:p>
            <a:pPr marL="0" indent="0">
              <a:buNone/>
            </a:pPr>
            <a:endParaRPr lang="en-AU" sz="2800" dirty="0" smtClean="0"/>
          </a:p>
          <a:p>
            <a:pPr marL="0" indent="0">
              <a:buNone/>
            </a:pPr>
            <a:r>
              <a:rPr lang="en-AU" sz="2800" u="sng" dirty="0" smtClean="0">
                <a:solidFill>
                  <a:schemeClr val="accent3"/>
                </a:solidFill>
              </a:rPr>
              <a:t>Example 9.1f:</a:t>
            </a:r>
            <a:r>
              <a:rPr lang="en-AU" sz="2800" dirty="0" smtClean="0"/>
              <a:t> What did Pauli’s exclusion theory lead to in regards to Bohr’s studies of chemicals and their properties?</a:t>
            </a:r>
          </a:p>
        </p:txBody>
      </p:sp>
    </p:spTree>
    <p:extLst>
      <p:ext uri="{BB962C8B-B14F-4D97-AF65-F5344CB8AC3E}">
        <p14:creationId xmlns:p14="http://schemas.microsoft.com/office/powerpoint/2010/main" val="225448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Particle Accelerators</a:t>
            </a:r>
          </a:p>
        </p:txBody>
      </p:sp>
      <p:sp>
        <p:nvSpPr>
          <p:cNvPr id="3" name="Content Placeholder 2"/>
          <p:cNvSpPr>
            <a:spLocks noGrp="1"/>
          </p:cNvSpPr>
          <p:nvPr>
            <p:ph idx="1"/>
          </p:nvPr>
        </p:nvSpPr>
        <p:spPr/>
        <p:txBody>
          <a:bodyPr/>
          <a:lstStyle/>
          <a:p>
            <a:pPr marL="0" indent="0">
              <a:buNone/>
            </a:pPr>
            <a:r>
              <a:rPr lang="en-AU" dirty="0"/>
              <a:t>Particle accelerators are used to study quantum particles by accelerating “heavy” particles to speeds  close to the speed of light</a:t>
            </a:r>
            <a:r>
              <a:rPr lang="en-AU" dirty="0" smtClean="0"/>
              <a:t>. These include;</a:t>
            </a:r>
          </a:p>
          <a:p>
            <a:pPr marL="1165225" indent="-539750"/>
            <a:r>
              <a:rPr lang="en-AU" dirty="0" smtClean="0"/>
              <a:t>Cathode Ray Oscilloscope (CRO)</a:t>
            </a:r>
          </a:p>
          <a:p>
            <a:pPr marL="1165225" indent="-539750"/>
            <a:r>
              <a:rPr lang="en-AU" dirty="0" smtClean="0"/>
              <a:t>Synchrotrons</a:t>
            </a:r>
            <a:endParaRPr lang="en-AU" dirty="0"/>
          </a:p>
          <a:p>
            <a:endParaRPr lang="en-AU" dirty="0"/>
          </a:p>
        </p:txBody>
      </p:sp>
    </p:spTree>
    <p:extLst>
      <p:ext uri="{BB962C8B-B14F-4D97-AF65-F5344CB8AC3E}">
        <p14:creationId xmlns:p14="http://schemas.microsoft.com/office/powerpoint/2010/main" val="392939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138971" y="1412776"/>
            <a:ext cx="8825516" cy="504056"/>
          </a:xfrm>
          <a:prstGeom prst="rect">
            <a:avLst/>
          </a:prstGeom>
        </p:spPr>
        <p:txBody>
          <a:bodyPr>
            <a:noAutofit/>
          </a:bodyPr>
          <a:lstStyle/>
          <a:p>
            <a:pPr marL="0" indent="0" algn="l">
              <a:buNone/>
            </a:pPr>
            <a:r>
              <a:rPr lang="en-AU" sz="2800" u="sng" dirty="0" smtClean="0"/>
              <a:t>Cathode Ray Oscilloscope (CRO)</a:t>
            </a:r>
          </a:p>
          <a:p>
            <a:pPr algn="l"/>
            <a:endParaRPr lang="en-AU" sz="2800" dirty="0" smtClean="0"/>
          </a:p>
          <a:p>
            <a:pPr algn="l"/>
            <a:endParaRPr lang="en-AU" sz="2800" dirty="0"/>
          </a:p>
        </p:txBody>
      </p:sp>
      <p:sp>
        <p:nvSpPr>
          <p:cNvPr id="3" name="Title 2"/>
          <p:cNvSpPr>
            <a:spLocks noGrp="1"/>
          </p:cNvSpPr>
          <p:nvPr>
            <p:ph type="title"/>
          </p:nvPr>
        </p:nvSpPr>
        <p:spPr>
          <a:xfrm>
            <a:off x="339261" y="531716"/>
            <a:ext cx="8424936" cy="701040"/>
          </a:xfrm>
        </p:spPr>
        <p:txBody>
          <a:bodyPr>
            <a:normAutofit fontScale="90000"/>
          </a:bodyPr>
          <a:lstStyle/>
          <a:p>
            <a:r>
              <a:rPr lang="en-AU" dirty="0" smtClean="0"/>
              <a:t>Cathode Ray Oscilloscope (CRO)</a:t>
            </a:r>
            <a:endParaRPr lang="en-AU" dirty="0"/>
          </a:p>
        </p:txBody>
      </p:sp>
      <p:pic>
        <p:nvPicPr>
          <p:cNvPr id="3074" name="Picture 2" descr="http://www.ustudy.in/sites/default/files/images/cathode%20ray%20oscilloscope.pre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 y="1988840"/>
            <a:ext cx="3672408"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3670352" y="1844824"/>
            <a:ext cx="5294136" cy="3240359"/>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a:lstStyle>
          <a:p>
            <a:pPr algn="l"/>
            <a:r>
              <a:rPr lang="en-AU" sz="2500" dirty="0" smtClean="0"/>
              <a:t>The Cathode Ray tube is a simple type of particle accelerator.</a:t>
            </a:r>
          </a:p>
          <a:p>
            <a:pPr algn="l"/>
            <a:r>
              <a:rPr lang="en-AU" sz="2500" dirty="0" smtClean="0"/>
              <a:t>The electrons are released from a hot cathode negative terminal, in a vacuum.</a:t>
            </a:r>
          </a:p>
          <a:p>
            <a:pPr algn="l"/>
            <a:r>
              <a:rPr lang="en-AU" sz="2500" dirty="0" smtClean="0"/>
              <a:t>The electron gun speeds up the </a:t>
            </a:r>
            <a:r>
              <a:rPr lang="en-AU" sz="2500" dirty="0"/>
              <a:t>electrons, while focussing </a:t>
            </a:r>
            <a:r>
              <a:rPr lang="en-AU" sz="2500" dirty="0" smtClean="0"/>
              <a:t>them along </a:t>
            </a:r>
            <a:r>
              <a:rPr lang="en-AU" sz="2500" dirty="0"/>
              <a:t>a single path.</a:t>
            </a:r>
          </a:p>
          <a:p>
            <a:pPr algn="l"/>
            <a:endParaRPr lang="en-AU" sz="2500" dirty="0"/>
          </a:p>
        </p:txBody>
      </p:sp>
      <p:sp>
        <p:nvSpPr>
          <p:cNvPr id="6" name="Content Placeholder 1"/>
          <p:cNvSpPr txBox="1">
            <a:spLocks/>
          </p:cNvSpPr>
          <p:nvPr/>
        </p:nvSpPr>
        <p:spPr>
          <a:xfrm>
            <a:off x="107504" y="5085184"/>
            <a:ext cx="8928992" cy="1296144"/>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a:lstStyle>
          <a:p>
            <a:pPr algn="l"/>
            <a:r>
              <a:rPr lang="en-AU" sz="2500" dirty="0" smtClean="0"/>
              <a:t>The deflecting plates direct the electrons towards the fluorescent screen, usually phosphorus coated.</a:t>
            </a:r>
          </a:p>
          <a:p>
            <a:pPr algn="l"/>
            <a:r>
              <a:rPr lang="en-AU" sz="2500" dirty="0" smtClean="0"/>
              <a:t>Used as a linear accelerator with a maximum voltage of about 20 kV.</a:t>
            </a:r>
            <a:endParaRPr lang="en-AU" sz="2500" dirty="0"/>
          </a:p>
        </p:txBody>
      </p:sp>
    </p:spTree>
    <p:extLst>
      <p:ext uri="{BB962C8B-B14F-4D97-AF65-F5344CB8AC3E}">
        <p14:creationId xmlns:p14="http://schemas.microsoft.com/office/powerpoint/2010/main" val="3049934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51520" y="3789040"/>
            <a:ext cx="8640960" cy="2952328"/>
          </a:xfrm>
          <a:prstGeom prst="rect">
            <a:avLst/>
          </a:prstGeom>
        </p:spPr>
        <p:txBody>
          <a:bodyPr>
            <a:normAutofit lnSpcReduction="10000"/>
          </a:bodyPr>
          <a:lstStyle/>
          <a:p>
            <a:pPr marL="446088" indent="-446088" algn="l"/>
            <a:r>
              <a:rPr lang="en-AU" sz="2800" dirty="0" smtClean="0"/>
              <a:t>The particle accelerator uses the electron gun to accelerate the source of charged particles to be accelerated.</a:t>
            </a:r>
          </a:p>
          <a:p>
            <a:pPr marL="446088" indent="-446088" algn="l"/>
            <a:r>
              <a:rPr lang="en-AU" sz="2800" dirty="0" smtClean="0"/>
              <a:t>The electrons are expelled from a heated wire filament (</a:t>
            </a:r>
            <a:r>
              <a:rPr lang="en-AU" sz="2800" dirty="0" err="1" smtClean="0"/>
              <a:t>cathodic</a:t>
            </a:r>
            <a:r>
              <a:rPr lang="en-AU" sz="2800" dirty="0" smtClean="0"/>
              <a:t>). In a vacuum chamber they are accelerated from rest towards the positively charged (anodic) plate.</a:t>
            </a:r>
            <a:endParaRPr lang="en-AU" sz="2800" dirty="0"/>
          </a:p>
        </p:txBody>
      </p:sp>
      <p:sp>
        <p:nvSpPr>
          <p:cNvPr id="3" name="Title 2"/>
          <p:cNvSpPr>
            <a:spLocks noGrp="1"/>
          </p:cNvSpPr>
          <p:nvPr>
            <p:ph type="title"/>
          </p:nvPr>
        </p:nvSpPr>
        <p:spPr>
          <a:xfrm>
            <a:off x="2339752" y="548680"/>
            <a:ext cx="6233864" cy="701040"/>
          </a:xfrm>
        </p:spPr>
        <p:txBody>
          <a:bodyPr>
            <a:normAutofit fontScale="90000"/>
          </a:bodyPr>
          <a:lstStyle/>
          <a:p>
            <a:r>
              <a:rPr lang="en-AU" dirty="0" smtClean="0"/>
              <a:t>The Electron Gun</a:t>
            </a:r>
            <a:endParaRPr lang="en-AU" dirty="0"/>
          </a:p>
        </p:txBody>
      </p:sp>
      <p:pic>
        <p:nvPicPr>
          <p:cNvPr id="8194" name="Picture 2" descr="http://www.a-levelphysicstutor.com/images/electricity/electron-gu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435074"/>
            <a:ext cx="5112568" cy="23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52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323528" y="1484784"/>
            <a:ext cx="8496944" cy="4320480"/>
          </a:xfrm>
          <a:prstGeom prst="rect">
            <a:avLst/>
          </a:prstGeom>
        </p:spPr>
        <p:txBody>
          <a:bodyPr>
            <a:normAutofit/>
          </a:bodyPr>
          <a:lstStyle/>
          <a:p>
            <a:pPr marL="0" indent="0" algn="l">
              <a:lnSpc>
                <a:spcPct val="80000"/>
              </a:lnSpc>
              <a:spcBef>
                <a:spcPts val="0"/>
              </a:spcBef>
              <a:buNone/>
            </a:pPr>
            <a:r>
              <a:rPr lang="en-AU" sz="2800" dirty="0" smtClean="0"/>
              <a:t>		E = </a:t>
            </a:r>
            <a:r>
              <a:rPr lang="en-AU" sz="2800" u="sng" dirty="0" smtClean="0"/>
              <a:t> F </a:t>
            </a:r>
            <a:r>
              <a:rPr lang="en-AU" sz="2800" dirty="0" smtClean="0"/>
              <a:t> = </a:t>
            </a:r>
            <a:r>
              <a:rPr lang="en-AU" sz="2800" u="sng" dirty="0" smtClean="0"/>
              <a:t> </a:t>
            </a:r>
            <a:r>
              <a:rPr lang="el-GR" sz="2800" u="sng" dirty="0" smtClean="0"/>
              <a:t>Δ</a:t>
            </a:r>
            <a:r>
              <a:rPr lang="en-AU" sz="2800" u="sng" dirty="0" smtClean="0"/>
              <a:t>V </a:t>
            </a:r>
            <a:r>
              <a:rPr lang="en-AU" sz="2800" dirty="0" smtClean="0"/>
              <a:t> </a:t>
            </a:r>
            <a:r>
              <a:rPr lang="en-AU" sz="2800" dirty="0" smtClean="0">
                <a:solidFill>
                  <a:srgbClr val="67685B"/>
                </a:solidFill>
              </a:rPr>
              <a:t>.</a:t>
            </a:r>
          </a:p>
          <a:p>
            <a:pPr marL="0" indent="0" algn="l">
              <a:lnSpc>
                <a:spcPct val="80000"/>
              </a:lnSpc>
              <a:spcBef>
                <a:spcPts val="0"/>
              </a:spcBef>
              <a:buNone/>
            </a:pPr>
            <a:r>
              <a:rPr lang="en-AU" sz="2800" dirty="0"/>
              <a:t>	</a:t>
            </a:r>
            <a:r>
              <a:rPr lang="en-AU" sz="2800" dirty="0" smtClean="0"/>
              <a:t>	        q        d</a:t>
            </a:r>
          </a:p>
          <a:p>
            <a:pPr marL="0" indent="0" algn="l" defTabSz="179388">
              <a:buNone/>
              <a:tabLst>
                <a:tab pos="2422525" algn="l"/>
              </a:tabLst>
            </a:pPr>
            <a:r>
              <a:rPr lang="en-AU" sz="2800" dirty="0" smtClean="0"/>
              <a:t>				E – electric field (N C-1)</a:t>
            </a:r>
          </a:p>
          <a:p>
            <a:pPr marL="0" indent="0" algn="l" defTabSz="179388">
              <a:buNone/>
              <a:tabLst>
                <a:tab pos="2422525" algn="l"/>
              </a:tabLst>
            </a:pPr>
            <a:r>
              <a:rPr lang="en-AU" sz="2800" dirty="0"/>
              <a:t>	</a:t>
            </a:r>
            <a:r>
              <a:rPr lang="en-AU" sz="2800" dirty="0" smtClean="0"/>
              <a:t>			q – electric charge (C)</a:t>
            </a:r>
          </a:p>
          <a:p>
            <a:pPr marL="0" indent="0" algn="l" defTabSz="179388">
              <a:buNone/>
              <a:tabLst>
                <a:tab pos="2422525" algn="l"/>
              </a:tabLst>
            </a:pPr>
            <a:r>
              <a:rPr lang="en-AU" sz="2800" dirty="0" smtClean="0"/>
              <a:t>				F – force (N)</a:t>
            </a:r>
          </a:p>
          <a:p>
            <a:pPr marL="0" indent="0" algn="l" defTabSz="179388">
              <a:buNone/>
              <a:tabLst>
                <a:tab pos="2422525" algn="l"/>
              </a:tabLst>
            </a:pPr>
            <a:r>
              <a:rPr lang="en-AU" sz="2800" dirty="0"/>
              <a:t>	</a:t>
            </a:r>
            <a:r>
              <a:rPr lang="en-AU" sz="2800" dirty="0" smtClean="0"/>
              <a:t>			d – distance between plates (m)</a:t>
            </a:r>
          </a:p>
          <a:p>
            <a:pPr marL="0" indent="0" algn="l" defTabSz="179388">
              <a:buNone/>
              <a:tabLst>
                <a:tab pos="2422525" algn="l"/>
              </a:tabLst>
            </a:pPr>
            <a:r>
              <a:rPr lang="en-AU" sz="2800" dirty="0"/>
              <a:t>	</a:t>
            </a:r>
            <a:r>
              <a:rPr lang="en-AU" sz="2800" dirty="0" smtClean="0"/>
              <a:t>			</a:t>
            </a:r>
            <a:r>
              <a:rPr lang="el-GR" sz="2800" dirty="0" smtClean="0"/>
              <a:t>Δ</a:t>
            </a:r>
            <a:r>
              <a:rPr lang="en-AU" sz="2800" dirty="0" smtClean="0"/>
              <a:t>V – potential difference (V)</a:t>
            </a:r>
            <a:endParaRPr lang="en-AU" sz="2800" dirty="0"/>
          </a:p>
        </p:txBody>
      </p:sp>
      <p:sp>
        <p:nvSpPr>
          <p:cNvPr id="3" name="Title 2"/>
          <p:cNvSpPr>
            <a:spLocks noGrp="1"/>
          </p:cNvSpPr>
          <p:nvPr>
            <p:ph type="title"/>
          </p:nvPr>
        </p:nvSpPr>
        <p:spPr>
          <a:xfrm>
            <a:off x="-108520" y="404664"/>
            <a:ext cx="8784976" cy="701040"/>
          </a:xfrm>
        </p:spPr>
        <p:txBody>
          <a:bodyPr>
            <a:normAutofit fontScale="90000"/>
          </a:bodyPr>
          <a:lstStyle/>
          <a:p>
            <a:r>
              <a:rPr lang="en-AU" dirty="0" smtClean="0"/>
              <a:t>Voltage/Force Relationship</a:t>
            </a:r>
            <a:endParaRPr lang="en-AU" dirty="0"/>
          </a:p>
        </p:txBody>
      </p:sp>
    </p:spTree>
    <p:extLst>
      <p:ext uri="{BB962C8B-B14F-4D97-AF65-F5344CB8AC3E}">
        <p14:creationId xmlns:p14="http://schemas.microsoft.com/office/powerpoint/2010/main" val="25163918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11560" y="1412776"/>
            <a:ext cx="8034064" cy="5328592"/>
          </a:xfrm>
          <a:prstGeom prst="rect">
            <a:avLst/>
          </a:prstGeom>
        </p:spPr>
        <p:txBody>
          <a:bodyPr>
            <a:normAutofit/>
          </a:bodyPr>
          <a:lstStyle/>
          <a:p>
            <a:pPr marL="0" indent="0" algn="l">
              <a:buNone/>
            </a:pPr>
            <a:r>
              <a:rPr lang="en-AU" sz="2400" b="1" u="sng" dirty="0" smtClean="0">
                <a:solidFill>
                  <a:schemeClr val="accent3"/>
                </a:solidFill>
              </a:rPr>
              <a:t>Example 9.1g:</a:t>
            </a:r>
            <a:r>
              <a:rPr lang="en-AU" sz="2400" dirty="0" smtClean="0"/>
              <a:t> Two charged parallel plates are 12 cm apart with a potential difference of 240 V between them. </a:t>
            </a:r>
          </a:p>
          <a:p>
            <a:pPr marL="0" indent="0" algn="l">
              <a:buNone/>
            </a:pPr>
            <a:endParaRPr lang="en-AU" sz="2400" dirty="0" smtClean="0"/>
          </a:p>
          <a:p>
            <a:pPr marL="457200" indent="-277813" algn="l">
              <a:buFont typeface="+mj-lt"/>
              <a:buAutoNum type="alphaLcParenR"/>
            </a:pPr>
            <a:r>
              <a:rPr lang="en-AU" sz="2400" dirty="0" smtClean="0"/>
              <a:t>Calculate the electric field strength between them.</a:t>
            </a:r>
          </a:p>
          <a:p>
            <a:pPr marL="457200" indent="-277813" algn="l">
              <a:buFont typeface="+mj-lt"/>
              <a:buAutoNum type="alphaLcParenR"/>
            </a:pPr>
            <a:r>
              <a:rPr lang="en-AU" sz="2400" dirty="0" smtClean="0"/>
              <a:t>What force would be exerted on an electron located midway between the plates?</a:t>
            </a:r>
          </a:p>
          <a:p>
            <a:pPr marL="457200" indent="-277813" algn="l">
              <a:buFont typeface="+mj-lt"/>
              <a:buAutoNum type="alphaLcParenR"/>
            </a:pPr>
            <a:r>
              <a:rPr lang="en-AU" sz="2400" dirty="0" smtClean="0"/>
              <a:t>What force would be exerted on a proton located at the same point?</a:t>
            </a:r>
          </a:p>
          <a:p>
            <a:pPr marL="457200" indent="-277813" algn="l">
              <a:buFont typeface="+mj-lt"/>
              <a:buAutoNum type="alphaLcParenR"/>
            </a:pPr>
            <a:endParaRPr lang="en-AU" sz="1200" dirty="0"/>
          </a:p>
          <a:p>
            <a:pPr marL="0" indent="0" algn="l">
              <a:buNone/>
            </a:pPr>
            <a:endParaRPr lang="en-AU" sz="2400" dirty="0" smtClean="0"/>
          </a:p>
        </p:txBody>
      </p:sp>
      <p:sp>
        <p:nvSpPr>
          <p:cNvPr id="3" name="Title 2"/>
          <p:cNvSpPr>
            <a:spLocks noGrp="1"/>
          </p:cNvSpPr>
          <p:nvPr>
            <p:ph type="title"/>
          </p:nvPr>
        </p:nvSpPr>
        <p:spPr>
          <a:xfrm>
            <a:off x="899592" y="436693"/>
            <a:ext cx="7746032" cy="701040"/>
          </a:xfrm>
        </p:spPr>
        <p:txBody>
          <a:bodyPr>
            <a:normAutofit fontScale="90000"/>
          </a:bodyPr>
          <a:lstStyle/>
          <a:p>
            <a:r>
              <a:rPr lang="en-AU" dirty="0"/>
              <a:t>Voltage/Force Relationship</a:t>
            </a:r>
          </a:p>
        </p:txBody>
      </p:sp>
    </p:spTree>
    <p:extLst>
      <p:ext uri="{BB962C8B-B14F-4D97-AF65-F5344CB8AC3E}">
        <p14:creationId xmlns:p14="http://schemas.microsoft.com/office/powerpoint/2010/main" val="1770470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11560" y="1412776"/>
            <a:ext cx="8034064" cy="5328592"/>
          </a:xfrm>
          <a:prstGeom prst="rect">
            <a:avLst/>
          </a:prstGeom>
        </p:spPr>
        <p:txBody>
          <a:bodyPr>
            <a:normAutofit/>
          </a:bodyPr>
          <a:lstStyle/>
          <a:p>
            <a:pPr marL="0" indent="0">
              <a:buNone/>
            </a:pPr>
            <a:r>
              <a:rPr lang="en-AU" sz="2400" b="1" u="sng" dirty="0" smtClean="0">
                <a:solidFill>
                  <a:schemeClr val="accent3"/>
                </a:solidFill>
              </a:rPr>
              <a:t>Example </a:t>
            </a:r>
            <a:r>
              <a:rPr lang="en-AU" sz="2400" b="1" u="sng" dirty="0">
                <a:solidFill>
                  <a:schemeClr val="accent3"/>
                </a:solidFill>
              </a:rPr>
              <a:t>9.1h:</a:t>
            </a:r>
            <a:r>
              <a:rPr lang="en-AU" sz="2400" dirty="0"/>
              <a:t> Two charged parallel plates are 5 mm apart and have an electric field intensity of 4.3 x 10</a:t>
            </a:r>
            <a:r>
              <a:rPr lang="en-AU" sz="2400" baseline="30000" dirty="0"/>
              <a:t>4</a:t>
            </a:r>
            <a:r>
              <a:rPr lang="en-AU" sz="2400" dirty="0"/>
              <a:t> V m</a:t>
            </a:r>
            <a:r>
              <a:rPr lang="en-AU" sz="2400" baseline="30000" dirty="0"/>
              <a:t>-1</a:t>
            </a:r>
            <a:r>
              <a:rPr lang="en-AU" sz="2400" dirty="0"/>
              <a:t> between them</a:t>
            </a:r>
            <a:r>
              <a:rPr lang="en-AU" sz="2400" dirty="0" smtClean="0"/>
              <a:t>.</a:t>
            </a:r>
          </a:p>
          <a:p>
            <a:pPr marL="0" indent="0">
              <a:buNone/>
            </a:pPr>
            <a:endParaRPr lang="en-AU" sz="2400" dirty="0"/>
          </a:p>
          <a:p>
            <a:pPr marL="457200" indent="-277813">
              <a:buFont typeface="+mj-lt"/>
              <a:buAutoNum type="alphaLcParenR"/>
            </a:pPr>
            <a:r>
              <a:rPr lang="en-AU" sz="2400" dirty="0" smtClean="0"/>
              <a:t>Calculate </a:t>
            </a:r>
            <a:r>
              <a:rPr lang="en-AU" sz="2400" dirty="0"/>
              <a:t>the potential difference across the plates.</a:t>
            </a:r>
          </a:p>
          <a:p>
            <a:pPr marL="457200" indent="-277813">
              <a:buFont typeface="+mj-lt"/>
              <a:buAutoNum type="alphaLcParenR"/>
            </a:pPr>
            <a:r>
              <a:rPr lang="en-AU" sz="2400" dirty="0"/>
              <a:t>Determine the gain in kinetic energy if the electron moves from the negative plate to the positive plate</a:t>
            </a:r>
            <a:r>
              <a:rPr lang="en-AU" sz="2400" dirty="0" smtClean="0"/>
              <a:t>?</a:t>
            </a:r>
          </a:p>
          <a:p>
            <a:pPr marL="457200" indent="-277813">
              <a:buFont typeface="+mj-lt"/>
              <a:buAutoNum type="alphaLcParenR"/>
            </a:pPr>
            <a:r>
              <a:rPr lang="en-AU" sz="2400" dirty="0"/>
              <a:t>If the electron was originally at rest, determine its final velocity</a:t>
            </a:r>
            <a:r>
              <a:rPr lang="en-AU" sz="2400" dirty="0" smtClean="0"/>
              <a:t>.</a:t>
            </a:r>
          </a:p>
          <a:p>
            <a:pPr marL="179387" indent="0">
              <a:buNone/>
            </a:pPr>
            <a:endParaRPr lang="en-AU" sz="2400" dirty="0" smtClean="0"/>
          </a:p>
          <a:p>
            <a:pPr marL="0" indent="0">
              <a:buNone/>
            </a:pPr>
            <a:r>
              <a:rPr lang="en-AU" sz="2400" b="1" u="sng" dirty="0" smtClean="0">
                <a:solidFill>
                  <a:schemeClr val="accent3"/>
                </a:solidFill>
              </a:rPr>
              <a:t>Example 9.1i:</a:t>
            </a:r>
            <a:r>
              <a:rPr lang="en-AU" sz="2400" dirty="0" smtClean="0"/>
              <a:t> </a:t>
            </a:r>
            <a:r>
              <a:rPr lang="en-AU" sz="2400" dirty="0"/>
              <a:t>Two charged parallel plates are 12 mm apart and have an electric field intensity of 3.8 x 10</a:t>
            </a:r>
            <a:r>
              <a:rPr lang="en-AU" sz="2400" baseline="30000" dirty="0"/>
              <a:t>5</a:t>
            </a:r>
            <a:r>
              <a:rPr lang="en-AU" sz="2400" dirty="0"/>
              <a:t> V m</a:t>
            </a:r>
            <a:r>
              <a:rPr lang="en-AU" sz="2400" baseline="30000" dirty="0"/>
              <a:t>-1</a:t>
            </a:r>
            <a:r>
              <a:rPr lang="en-AU" sz="2400" dirty="0"/>
              <a:t> between them. If the 5 electrons was originally at rest, determine its final velocity.</a:t>
            </a:r>
          </a:p>
          <a:p>
            <a:pPr marL="457200" indent="-277813">
              <a:buFont typeface="+mj-lt"/>
              <a:buAutoNum type="alphaLcParenR"/>
            </a:pPr>
            <a:endParaRPr lang="en-AU" sz="2400" dirty="0"/>
          </a:p>
          <a:p>
            <a:pPr marL="0" indent="0" algn="l">
              <a:buNone/>
            </a:pPr>
            <a:endParaRPr lang="en-AU" sz="2400" dirty="0" smtClean="0"/>
          </a:p>
        </p:txBody>
      </p:sp>
      <p:sp>
        <p:nvSpPr>
          <p:cNvPr id="3" name="Title 2"/>
          <p:cNvSpPr>
            <a:spLocks noGrp="1"/>
          </p:cNvSpPr>
          <p:nvPr>
            <p:ph type="title"/>
          </p:nvPr>
        </p:nvSpPr>
        <p:spPr>
          <a:xfrm>
            <a:off x="899592" y="436693"/>
            <a:ext cx="7746032" cy="701040"/>
          </a:xfrm>
        </p:spPr>
        <p:txBody>
          <a:bodyPr>
            <a:normAutofit fontScale="90000"/>
          </a:bodyPr>
          <a:lstStyle/>
          <a:p>
            <a:r>
              <a:rPr lang="en-AU" dirty="0"/>
              <a:t>Voltage/Force Relationship</a:t>
            </a:r>
          </a:p>
        </p:txBody>
      </p:sp>
    </p:spTree>
    <p:extLst>
      <p:ext uri="{BB962C8B-B14F-4D97-AF65-F5344CB8AC3E}">
        <p14:creationId xmlns:p14="http://schemas.microsoft.com/office/powerpoint/2010/main" val="778590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Quarks</a:t>
            </a:r>
            <a:endParaRPr lang="en-AU" dirty="0"/>
          </a:p>
        </p:txBody>
      </p:sp>
      <p:sp>
        <p:nvSpPr>
          <p:cNvPr id="3" name="Content Placeholder 2"/>
          <p:cNvSpPr>
            <a:spLocks noGrp="1"/>
          </p:cNvSpPr>
          <p:nvPr>
            <p:ph idx="1"/>
          </p:nvPr>
        </p:nvSpPr>
        <p:spPr>
          <a:xfrm>
            <a:off x="457200" y="1646236"/>
            <a:ext cx="8229600" cy="4926035"/>
          </a:xfrm>
        </p:spPr>
        <p:txBody>
          <a:bodyPr>
            <a:normAutofit/>
          </a:bodyPr>
          <a:lstStyle/>
          <a:p>
            <a:pPr>
              <a:buNone/>
            </a:pPr>
            <a:r>
              <a:rPr lang="en-AU" sz="2800" dirty="0" smtClean="0"/>
              <a:t>The six Quarks are </a:t>
            </a:r>
          </a:p>
          <a:p>
            <a:pPr marL="811213" indent="-473075"/>
            <a:r>
              <a:rPr lang="en-AU" sz="2800" dirty="0" smtClean="0"/>
              <a:t>up, down, </a:t>
            </a:r>
          </a:p>
          <a:p>
            <a:pPr marL="811213" indent="-473075"/>
            <a:r>
              <a:rPr lang="en-AU" sz="2800" dirty="0" smtClean="0"/>
              <a:t>charmed, strange, </a:t>
            </a:r>
          </a:p>
          <a:p>
            <a:pPr marL="811213" indent="-473075"/>
            <a:r>
              <a:rPr lang="en-AU" sz="2800" dirty="0" smtClean="0"/>
              <a:t>top, bottom. </a:t>
            </a:r>
          </a:p>
          <a:p>
            <a:pPr>
              <a:buNone/>
            </a:pPr>
            <a:r>
              <a:rPr lang="en-AU" sz="2800" dirty="0" smtClean="0"/>
              <a:t>These are referred to as “flavours”.</a:t>
            </a:r>
          </a:p>
          <a:p>
            <a:endParaRPr lang="en-AU" sz="2800" dirty="0" smtClean="0"/>
          </a:p>
          <a:p>
            <a:pPr>
              <a:buNone/>
            </a:pPr>
            <a:r>
              <a:rPr lang="en-AU" sz="2800" dirty="0" smtClean="0"/>
              <a:t>“Colour”, “Spin” and “Baryon number” is used to determine different particles of similar mass and charge.</a:t>
            </a:r>
          </a:p>
          <a:p>
            <a:pPr>
              <a:buNone/>
            </a:pPr>
            <a:endParaRPr lang="en-AU" sz="2800" dirty="0"/>
          </a:p>
          <a:p>
            <a:pPr marL="0" indent="0">
              <a:buNone/>
            </a:pPr>
            <a:endParaRPr lang="en-AU" sz="28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457200" y="1484784"/>
            <a:ext cx="8229600" cy="4752528"/>
          </a:xfrm>
          <a:prstGeom prst="rect">
            <a:avLst/>
          </a:prstGeom>
        </p:spPr>
        <p:txBody>
          <a:bodyPr/>
          <a:lstStyle/>
          <a:p>
            <a:pPr algn="l"/>
            <a:r>
              <a:rPr lang="en-AU" dirty="0" smtClean="0"/>
              <a:t>Synchrotrons consist of the following major components;</a:t>
            </a:r>
          </a:p>
          <a:p>
            <a:pPr marL="1349375" indent="-342900" algn="l">
              <a:buFont typeface="Wingdings" pitchFamily="2" charset="2"/>
              <a:buChar char="v"/>
            </a:pPr>
            <a:r>
              <a:rPr lang="en-AU" dirty="0" smtClean="0"/>
              <a:t>The Electron Gun</a:t>
            </a:r>
          </a:p>
          <a:p>
            <a:pPr marL="1349375" indent="-342900" algn="l">
              <a:buFont typeface="Wingdings" pitchFamily="2" charset="2"/>
              <a:buChar char="v"/>
            </a:pPr>
            <a:r>
              <a:rPr lang="en-AU" dirty="0" smtClean="0"/>
              <a:t>The Linear Accelerator (</a:t>
            </a:r>
            <a:r>
              <a:rPr lang="en-AU" dirty="0" err="1" smtClean="0"/>
              <a:t>Linac</a:t>
            </a:r>
            <a:r>
              <a:rPr lang="en-AU" dirty="0" smtClean="0"/>
              <a:t>)</a:t>
            </a:r>
          </a:p>
          <a:p>
            <a:pPr marL="1349375" indent="-342900" algn="l">
              <a:buFont typeface="Wingdings" pitchFamily="2" charset="2"/>
              <a:buChar char="v"/>
            </a:pPr>
            <a:r>
              <a:rPr lang="en-AU" dirty="0" smtClean="0"/>
              <a:t>The Booster Ring</a:t>
            </a:r>
          </a:p>
          <a:p>
            <a:pPr marL="1349375" indent="-342900" algn="l">
              <a:buFont typeface="Wingdings" pitchFamily="2" charset="2"/>
              <a:buChar char="v"/>
            </a:pPr>
            <a:r>
              <a:rPr lang="en-AU" dirty="0" smtClean="0"/>
              <a:t>The Storage Ring</a:t>
            </a:r>
          </a:p>
          <a:p>
            <a:pPr marL="1349375" indent="-342900" algn="l">
              <a:buFont typeface="Wingdings" pitchFamily="2" charset="2"/>
              <a:buChar char="v"/>
            </a:pPr>
            <a:r>
              <a:rPr lang="en-AU" dirty="0" smtClean="0"/>
              <a:t>Insertion Devices</a:t>
            </a:r>
          </a:p>
          <a:p>
            <a:pPr marL="1349375" indent="-342900" algn="l">
              <a:buFont typeface="Wingdings" pitchFamily="2" charset="2"/>
              <a:buChar char="v"/>
            </a:pPr>
            <a:r>
              <a:rPr lang="en-AU" dirty="0" smtClean="0"/>
              <a:t>Beam lines and End Station</a:t>
            </a:r>
          </a:p>
        </p:txBody>
      </p:sp>
      <p:sp>
        <p:nvSpPr>
          <p:cNvPr id="3" name="Title 2"/>
          <p:cNvSpPr>
            <a:spLocks noGrp="1"/>
          </p:cNvSpPr>
          <p:nvPr>
            <p:ph type="title"/>
          </p:nvPr>
        </p:nvSpPr>
        <p:spPr>
          <a:xfrm>
            <a:off x="4499992" y="404664"/>
            <a:ext cx="4114800" cy="701040"/>
          </a:xfrm>
        </p:spPr>
        <p:txBody>
          <a:bodyPr>
            <a:normAutofit fontScale="90000"/>
          </a:bodyPr>
          <a:lstStyle/>
          <a:p>
            <a:r>
              <a:rPr lang="en-AU" dirty="0"/>
              <a:t>Synchrotrons</a:t>
            </a:r>
          </a:p>
        </p:txBody>
      </p:sp>
    </p:spTree>
    <p:extLst>
      <p:ext uri="{BB962C8B-B14F-4D97-AF65-F5344CB8AC3E}">
        <p14:creationId xmlns:p14="http://schemas.microsoft.com/office/powerpoint/2010/main" val="30945337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Synchrotrons</a:t>
            </a:r>
            <a:endParaRPr lang="en-AU" dirty="0"/>
          </a:p>
        </p:txBody>
      </p:sp>
      <p:sp>
        <p:nvSpPr>
          <p:cNvPr id="3" name="Content Placeholder 2"/>
          <p:cNvSpPr>
            <a:spLocks noGrp="1"/>
          </p:cNvSpPr>
          <p:nvPr>
            <p:ph idx="1"/>
          </p:nvPr>
        </p:nvSpPr>
        <p:spPr>
          <a:xfrm>
            <a:off x="457200" y="1646236"/>
            <a:ext cx="8363272" cy="4951115"/>
          </a:xfrm>
        </p:spPr>
        <p:txBody>
          <a:bodyPr>
            <a:normAutofit fontScale="85000" lnSpcReduction="20000"/>
          </a:bodyPr>
          <a:lstStyle/>
          <a:p>
            <a:pPr marL="0" indent="0">
              <a:buNone/>
            </a:pPr>
            <a:r>
              <a:rPr lang="en-AU" b="1" u="sng" dirty="0">
                <a:solidFill>
                  <a:schemeClr val="accent3"/>
                </a:solidFill>
              </a:rPr>
              <a:t>The Electron </a:t>
            </a:r>
            <a:r>
              <a:rPr lang="en-AU" b="1" u="sng" dirty="0" smtClean="0">
                <a:solidFill>
                  <a:schemeClr val="accent3"/>
                </a:solidFill>
              </a:rPr>
              <a:t>Gun</a:t>
            </a:r>
            <a:r>
              <a:rPr lang="en-AU" dirty="0" smtClean="0"/>
              <a:t> - </a:t>
            </a:r>
            <a:r>
              <a:rPr lang="en-AU" dirty="0"/>
              <a:t>The </a:t>
            </a:r>
            <a:r>
              <a:rPr lang="en-AU" dirty="0" smtClean="0"/>
              <a:t>electron gun is a </a:t>
            </a:r>
            <a:r>
              <a:rPr lang="en-AU" dirty="0"/>
              <a:t>vacuum system, focusing </a:t>
            </a:r>
            <a:r>
              <a:rPr lang="en-AU" dirty="0" smtClean="0"/>
              <a:t>EM (laser light) onto a high voltage filament. Electrons </a:t>
            </a:r>
            <a:r>
              <a:rPr lang="en-AU" dirty="0"/>
              <a:t>escape from the electron gun as they boil off the </a:t>
            </a:r>
            <a:r>
              <a:rPr lang="en-AU" dirty="0" smtClean="0"/>
              <a:t>heated filament. </a:t>
            </a:r>
            <a:r>
              <a:rPr lang="en-AU" dirty="0"/>
              <a:t>From here, they accelerate across a </a:t>
            </a:r>
            <a:r>
              <a:rPr lang="en-AU" dirty="0" smtClean="0"/>
              <a:t>potential difference </a:t>
            </a:r>
            <a:r>
              <a:rPr lang="en-AU" dirty="0"/>
              <a:t>of </a:t>
            </a:r>
            <a:r>
              <a:rPr lang="en-AU" dirty="0" smtClean="0"/>
              <a:t>above </a:t>
            </a:r>
            <a:r>
              <a:rPr lang="en-AU" dirty="0"/>
              <a:t>100 </a:t>
            </a:r>
            <a:r>
              <a:rPr lang="en-AU" dirty="0" err="1"/>
              <a:t>keV</a:t>
            </a:r>
            <a:r>
              <a:rPr lang="en-AU" dirty="0"/>
              <a:t> and exit the electron gun at a velocity </a:t>
            </a:r>
            <a:r>
              <a:rPr lang="en-AU" dirty="0" smtClean="0"/>
              <a:t>of approximately </a:t>
            </a:r>
            <a:r>
              <a:rPr lang="en-AU" dirty="0"/>
              <a:t>half the speed of light</a:t>
            </a:r>
            <a:r>
              <a:rPr lang="en-AU" dirty="0" smtClean="0"/>
              <a:t>.</a:t>
            </a:r>
          </a:p>
          <a:p>
            <a:pPr marL="0" indent="0">
              <a:buNone/>
            </a:pPr>
            <a:endParaRPr lang="en-AU" dirty="0" smtClean="0"/>
          </a:p>
          <a:p>
            <a:pPr marL="0" indent="0">
              <a:buNone/>
            </a:pPr>
            <a:r>
              <a:rPr lang="en-AU" b="1" u="sng" dirty="0" smtClean="0">
                <a:solidFill>
                  <a:schemeClr val="accent3"/>
                </a:solidFill>
              </a:rPr>
              <a:t>The </a:t>
            </a:r>
            <a:r>
              <a:rPr lang="en-AU" b="1" u="sng" dirty="0">
                <a:solidFill>
                  <a:schemeClr val="accent3"/>
                </a:solidFill>
              </a:rPr>
              <a:t>Linear Accelerator (</a:t>
            </a:r>
            <a:r>
              <a:rPr lang="en-AU" b="1" u="sng" dirty="0" err="1" smtClean="0">
                <a:solidFill>
                  <a:schemeClr val="accent3"/>
                </a:solidFill>
              </a:rPr>
              <a:t>Linac</a:t>
            </a:r>
            <a:r>
              <a:rPr lang="en-AU" b="1" u="sng" dirty="0" smtClean="0">
                <a:solidFill>
                  <a:schemeClr val="accent3"/>
                </a:solidFill>
              </a:rPr>
              <a:t>)</a:t>
            </a:r>
            <a:r>
              <a:rPr lang="en-AU" dirty="0" smtClean="0"/>
              <a:t> - </a:t>
            </a:r>
            <a:r>
              <a:rPr lang="en-AU" dirty="0"/>
              <a:t>The electron beam travels through an ultra-high vacuum within </a:t>
            </a:r>
            <a:r>
              <a:rPr lang="en-AU" dirty="0" smtClean="0"/>
              <a:t>the </a:t>
            </a:r>
            <a:r>
              <a:rPr lang="en-AU" dirty="0" err="1" smtClean="0"/>
              <a:t>linac</a:t>
            </a:r>
            <a:r>
              <a:rPr lang="en-AU" dirty="0"/>
              <a:t>, to prevent energy loss through interaction with air particles. As </a:t>
            </a:r>
            <a:r>
              <a:rPr lang="en-AU" dirty="0" smtClean="0"/>
              <a:t>the electrons </a:t>
            </a:r>
            <a:r>
              <a:rPr lang="en-AU" dirty="0"/>
              <a:t>travel, focusing elements act on the beam to constrict it to </a:t>
            </a:r>
            <a:r>
              <a:rPr lang="en-AU" dirty="0" smtClean="0"/>
              <a:t>a narrow </a:t>
            </a:r>
            <a:r>
              <a:rPr lang="en-AU" dirty="0"/>
              <a:t>beam in the centre of the vacuum tube.</a:t>
            </a:r>
            <a:endParaRPr lang="en-AU" dirty="0" smtClean="0"/>
          </a:p>
          <a:p>
            <a:endParaRPr lang="en-AU" dirty="0"/>
          </a:p>
        </p:txBody>
      </p:sp>
    </p:spTree>
    <p:extLst>
      <p:ext uri="{BB962C8B-B14F-4D97-AF65-F5344CB8AC3E}">
        <p14:creationId xmlns:p14="http://schemas.microsoft.com/office/powerpoint/2010/main" val="1109865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Synchrotrons</a:t>
            </a:r>
            <a:endParaRPr lang="en-AU" dirty="0"/>
          </a:p>
        </p:txBody>
      </p:sp>
      <p:sp>
        <p:nvSpPr>
          <p:cNvPr id="3" name="Content Placeholder 2"/>
          <p:cNvSpPr>
            <a:spLocks noGrp="1"/>
          </p:cNvSpPr>
          <p:nvPr>
            <p:ph idx="1"/>
          </p:nvPr>
        </p:nvSpPr>
        <p:spPr>
          <a:xfrm>
            <a:off x="457200" y="1646236"/>
            <a:ext cx="8363272" cy="4951115"/>
          </a:xfrm>
        </p:spPr>
        <p:txBody>
          <a:bodyPr>
            <a:noAutofit/>
          </a:bodyPr>
          <a:lstStyle/>
          <a:p>
            <a:pPr marL="0" indent="0">
              <a:lnSpc>
                <a:spcPct val="80000"/>
              </a:lnSpc>
              <a:buNone/>
            </a:pPr>
            <a:r>
              <a:rPr lang="en-AU" sz="2700" b="1" u="sng" dirty="0" smtClean="0">
                <a:solidFill>
                  <a:schemeClr val="accent3"/>
                </a:solidFill>
              </a:rPr>
              <a:t>The </a:t>
            </a:r>
            <a:r>
              <a:rPr lang="en-AU" sz="2700" b="1" u="sng" dirty="0">
                <a:solidFill>
                  <a:schemeClr val="accent3"/>
                </a:solidFill>
              </a:rPr>
              <a:t>Booster </a:t>
            </a:r>
            <a:r>
              <a:rPr lang="en-AU" sz="2700" b="1" u="sng" dirty="0" smtClean="0">
                <a:solidFill>
                  <a:schemeClr val="accent3"/>
                </a:solidFill>
              </a:rPr>
              <a:t>Ring</a:t>
            </a:r>
            <a:r>
              <a:rPr lang="en-AU" sz="2700" dirty="0" smtClean="0"/>
              <a:t> - Bending </a:t>
            </a:r>
            <a:r>
              <a:rPr lang="en-AU" sz="2700" dirty="0"/>
              <a:t>magnets provide a force at </a:t>
            </a:r>
            <a:r>
              <a:rPr lang="en-AU" sz="2700" dirty="0" smtClean="0"/>
              <a:t>right angles </a:t>
            </a:r>
            <a:r>
              <a:rPr lang="en-AU" sz="2700" dirty="0"/>
              <a:t>to the motion of the electrons in order to bend them into a </a:t>
            </a:r>
            <a:r>
              <a:rPr lang="en-AU" sz="2700" dirty="0" smtClean="0"/>
              <a:t>circular path</a:t>
            </a:r>
            <a:r>
              <a:rPr lang="en-AU" sz="2700" dirty="0"/>
              <a:t>. In this ring, the energy of the electrons is increased (</a:t>
            </a:r>
            <a:r>
              <a:rPr lang="en-AU" sz="2700" dirty="0" smtClean="0"/>
              <a:t>boosted) from </a:t>
            </a:r>
            <a:r>
              <a:rPr lang="en-AU" sz="2700" dirty="0"/>
              <a:t>100 to 3000 </a:t>
            </a:r>
            <a:r>
              <a:rPr lang="en-AU" sz="2700" dirty="0" smtClean="0"/>
              <a:t>MeV. </a:t>
            </a:r>
            <a:r>
              <a:rPr lang="en-AU" sz="2700" dirty="0"/>
              <a:t>The energy boost </a:t>
            </a:r>
            <a:r>
              <a:rPr lang="en-AU" sz="2700" dirty="0" smtClean="0"/>
              <a:t>is supplied </a:t>
            </a:r>
            <a:r>
              <a:rPr lang="en-AU" sz="2700" dirty="0"/>
              <a:t>by a radio-frequency (RF) chamber through which the </a:t>
            </a:r>
            <a:r>
              <a:rPr lang="en-AU" sz="2700" dirty="0" smtClean="0"/>
              <a:t>electrons travel.</a:t>
            </a:r>
          </a:p>
          <a:p>
            <a:pPr marL="0" indent="0">
              <a:lnSpc>
                <a:spcPct val="80000"/>
              </a:lnSpc>
              <a:buNone/>
            </a:pPr>
            <a:endParaRPr lang="en-AU" sz="2700" dirty="0" smtClean="0"/>
          </a:p>
          <a:p>
            <a:pPr marL="0" indent="0">
              <a:lnSpc>
                <a:spcPct val="80000"/>
              </a:lnSpc>
              <a:buNone/>
            </a:pPr>
            <a:r>
              <a:rPr lang="en-AU" sz="2700" b="1" u="sng" dirty="0" smtClean="0">
                <a:solidFill>
                  <a:schemeClr val="accent3"/>
                </a:solidFill>
              </a:rPr>
              <a:t>The </a:t>
            </a:r>
            <a:r>
              <a:rPr lang="en-AU" sz="2700" b="1" u="sng" dirty="0">
                <a:solidFill>
                  <a:schemeClr val="accent3"/>
                </a:solidFill>
              </a:rPr>
              <a:t>Storage </a:t>
            </a:r>
            <a:r>
              <a:rPr lang="en-AU" sz="2700" b="1" u="sng" dirty="0" smtClean="0">
                <a:solidFill>
                  <a:schemeClr val="accent3"/>
                </a:solidFill>
              </a:rPr>
              <a:t>Ring</a:t>
            </a:r>
            <a:r>
              <a:rPr lang="en-AU" sz="2700" dirty="0" smtClean="0"/>
              <a:t> - </a:t>
            </a:r>
            <a:r>
              <a:rPr lang="en-AU" sz="2700" dirty="0"/>
              <a:t>Around this ring are </a:t>
            </a:r>
            <a:r>
              <a:rPr lang="en-AU" sz="2700" dirty="0" smtClean="0"/>
              <a:t>bending magnets each over 1.5 </a:t>
            </a:r>
            <a:r>
              <a:rPr lang="en-AU" sz="2700" dirty="0"/>
              <a:t>m long and with a field strength of </a:t>
            </a:r>
            <a:r>
              <a:rPr lang="en-AU" sz="2700" dirty="0" smtClean="0"/>
              <a:t>over 1.0 </a:t>
            </a:r>
            <a:r>
              <a:rPr lang="en-AU" sz="2700" dirty="0"/>
              <a:t>T. These keep the </a:t>
            </a:r>
            <a:r>
              <a:rPr lang="en-AU" sz="2700" dirty="0" smtClean="0"/>
              <a:t>electrons in </a:t>
            </a:r>
            <a:r>
              <a:rPr lang="en-AU" sz="2700" dirty="0"/>
              <a:t>the circular path. </a:t>
            </a:r>
            <a:endParaRPr lang="en-AU" sz="2700" dirty="0" smtClean="0"/>
          </a:p>
        </p:txBody>
      </p:sp>
    </p:spTree>
    <p:extLst>
      <p:ext uri="{BB962C8B-B14F-4D97-AF65-F5344CB8AC3E}">
        <p14:creationId xmlns:p14="http://schemas.microsoft.com/office/powerpoint/2010/main" val="3596228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Synchrotrons</a:t>
            </a:r>
            <a:endParaRPr lang="en-AU" dirty="0"/>
          </a:p>
        </p:txBody>
      </p:sp>
      <p:sp>
        <p:nvSpPr>
          <p:cNvPr id="3" name="Content Placeholder 2"/>
          <p:cNvSpPr>
            <a:spLocks noGrp="1"/>
          </p:cNvSpPr>
          <p:nvPr>
            <p:ph idx="1"/>
          </p:nvPr>
        </p:nvSpPr>
        <p:spPr>
          <a:xfrm>
            <a:off x="457200" y="1646236"/>
            <a:ext cx="8363272" cy="5023123"/>
          </a:xfrm>
        </p:spPr>
        <p:txBody>
          <a:bodyPr>
            <a:normAutofit/>
          </a:bodyPr>
          <a:lstStyle/>
          <a:p>
            <a:pPr marL="0" indent="0">
              <a:lnSpc>
                <a:spcPct val="80000"/>
              </a:lnSpc>
              <a:buNone/>
            </a:pPr>
            <a:r>
              <a:rPr lang="en-AU" sz="2700" b="1" u="sng" dirty="0" smtClean="0">
                <a:solidFill>
                  <a:schemeClr val="accent3"/>
                </a:solidFill>
              </a:rPr>
              <a:t>Insertion Devices</a:t>
            </a:r>
            <a:r>
              <a:rPr lang="en-AU" sz="2700" dirty="0" smtClean="0"/>
              <a:t> - </a:t>
            </a:r>
            <a:r>
              <a:rPr lang="en-AU" sz="2700" dirty="0"/>
              <a:t>The two main types of insertion devices are the </a:t>
            </a:r>
            <a:r>
              <a:rPr lang="en-AU" sz="2700" i="1" dirty="0"/>
              <a:t>wiggler </a:t>
            </a:r>
            <a:r>
              <a:rPr lang="en-AU" sz="2700" dirty="0"/>
              <a:t>and </a:t>
            </a:r>
            <a:r>
              <a:rPr lang="en-AU" sz="2700" dirty="0" smtClean="0"/>
              <a:t>the </a:t>
            </a:r>
            <a:r>
              <a:rPr lang="en-AU" sz="2700" i="1" dirty="0" err="1" smtClean="0"/>
              <a:t>undulator</a:t>
            </a:r>
            <a:r>
              <a:rPr lang="en-AU" sz="2700" dirty="0"/>
              <a:t>. These are inserted within straight sections of the storage </a:t>
            </a:r>
            <a:r>
              <a:rPr lang="en-AU" sz="2700" dirty="0" smtClean="0"/>
              <a:t>ring, between </a:t>
            </a:r>
            <a:r>
              <a:rPr lang="en-AU" sz="2700" dirty="0"/>
              <a:t>existing dipole (bending) and corrector magnets</a:t>
            </a:r>
            <a:r>
              <a:rPr lang="en-AU" sz="2700" dirty="0" smtClean="0"/>
              <a:t>. This provides a </a:t>
            </a:r>
            <a:r>
              <a:rPr lang="en-AU" sz="2700" dirty="0"/>
              <a:t>much brighter X-ray beams </a:t>
            </a:r>
            <a:r>
              <a:rPr lang="en-AU" sz="2700" dirty="0" smtClean="0"/>
              <a:t>with high intensity.</a:t>
            </a:r>
          </a:p>
          <a:p>
            <a:pPr marL="0" indent="0">
              <a:lnSpc>
                <a:spcPct val="80000"/>
              </a:lnSpc>
              <a:buNone/>
            </a:pPr>
            <a:endParaRPr lang="en-AU" sz="2700" dirty="0" smtClean="0"/>
          </a:p>
          <a:p>
            <a:pPr>
              <a:lnSpc>
                <a:spcPct val="80000"/>
              </a:lnSpc>
            </a:pPr>
            <a:endParaRPr lang="en-AU" sz="2700" dirty="0"/>
          </a:p>
        </p:txBody>
      </p:sp>
    </p:spTree>
    <p:extLst>
      <p:ext uri="{BB962C8B-B14F-4D97-AF65-F5344CB8AC3E}">
        <p14:creationId xmlns:p14="http://schemas.microsoft.com/office/powerpoint/2010/main" val="935219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Synchrotrons</a:t>
            </a:r>
            <a:endParaRPr lang="en-AU" dirty="0"/>
          </a:p>
        </p:txBody>
      </p:sp>
      <p:sp>
        <p:nvSpPr>
          <p:cNvPr id="3" name="Content Placeholder 2"/>
          <p:cNvSpPr>
            <a:spLocks noGrp="1"/>
          </p:cNvSpPr>
          <p:nvPr>
            <p:ph idx="1"/>
          </p:nvPr>
        </p:nvSpPr>
        <p:spPr>
          <a:xfrm>
            <a:off x="457200" y="1646236"/>
            <a:ext cx="8363272" cy="5023123"/>
          </a:xfrm>
        </p:spPr>
        <p:txBody>
          <a:bodyPr>
            <a:normAutofit/>
          </a:bodyPr>
          <a:lstStyle/>
          <a:p>
            <a:pPr marL="0" indent="0">
              <a:lnSpc>
                <a:spcPct val="90000"/>
              </a:lnSpc>
              <a:buNone/>
            </a:pPr>
            <a:r>
              <a:rPr lang="en-AU" sz="2700" b="1" u="sng" dirty="0" smtClean="0">
                <a:solidFill>
                  <a:schemeClr val="accent3"/>
                </a:solidFill>
              </a:rPr>
              <a:t>Beam </a:t>
            </a:r>
            <a:r>
              <a:rPr lang="en-AU" sz="2700" b="1" u="sng" dirty="0">
                <a:solidFill>
                  <a:schemeClr val="accent3"/>
                </a:solidFill>
              </a:rPr>
              <a:t>lines and End </a:t>
            </a:r>
            <a:r>
              <a:rPr lang="en-AU" sz="2700" b="1" u="sng" dirty="0" smtClean="0">
                <a:solidFill>
                  <a:schemeClr val="accent3"/>
                </a:solidFill>
              </a:rPr>
              <a:t>Station</a:t>
            </a:r>
            <a:r>
              <a:rPr lang="en-AU" sz="2700" dirty="0" smtClean="0"/>
              <a:t> - </a:t>
            </a:r>
            <a:r>
              <a:rPr lang="en-AU" sz="2700" dirty="0"/>
              <a:t>A </a:t>
            </a:r>
            <a:r>
              <a:rPr lang="en-AU" sz="2700" i="1" dirty="0"/>
              <a:t>beamline </a:t>
            </a:r>
            <a:r>
              <a:rPr lang="en-AU" sz="2700" dirty="0"/>
              <a:t>is the path that synchrotron light travels from the </a:t>
            </a:r>
            <a:r>
              <a:rPr lang="en-AU" sz="2700" dirty="0" smtClean="0"/>
              <a:t>storage ring</a:t>
            </a:r>
            <a:r>
              <a:rPr lang="en-AU" sz="2700" dirty="0"/>
              <a:t>, where it is produced, to its target experimental work. The point </a:t>
            </a:r>
            <a:r>
              <a:rPr lang="en-AU" sz="2700" dirty="0" smtClean="0"/>
              <a:t>at which </a:t>
            </a:r>
            <a:r>
              <a:rPr lang="en-AU" sz="2700" dirty="0"/>
              <a:t>the beamline meets the storage ring is called the front end</a:t>
            </a:r>
            <a:r>
              <a:rPr lang="en-AU" sz="2700" dirty="0" smtClean="0"/>
              <a:t>.</a:t>
            </a:r>
            <a:r>
              <a:rPr lang="en-AU" sz="2700" dirty="0"/>
              <a:t> Inside the optics room, synchrotron light is modified </a:t>
            </a:r>
            <a:r>
              <a:rPr lang="en-AU" sz="2700" dirty="0" smtClean="0"/>
              <a:t>according to </a:t>
            </a:r>
            <a:r>
              <a:rPr lang="en-AU" sz="2700" dirty="0"/>
              <a:t>the needs of its experimental use. Sometimes scientists will </a:t>
            </a:r>
            <a:r>
              <a:rPr lang="en-AU" sz="2700" dirty="0" smtClean="0"/>
              <a:t>wish to </a:t>
            </a:r>
            <a:r>
              <a:rPr lang="en-AU" sz="2700" dirty="0"/>
              <a:t>use only a specific range of wavelengths of synchrotron light </a:t>
            </a:r>
            <a:r>
              <a:rPr lang="en-AU" sz="2700" dirty="0" smtClean="0"/>
              <a:t>for their </a:t>
            </a:r>
            <a:r>
              <a:rPr lang="en-AU" sz="2700" dirty="0"/>
              <a:t>experiments, rather than all of the light produced. A </a:t>
            </a:r>
            <a:r>
              <a:rPr lang="en-AU" sz="2700" dirty="0" smtClean="0"/>
              <a:t>device called </a:t>
            </a:r>
            <a:r>
              <a:rPr lang="en-AU" sz="2700" dirty="0"/>
              <a:t>a </a:t>
            </a:r>
            <a:r>
              <a:rPr lang="en-AU" sz="2700" i="1" dirty="0" err="1"/>
              <a:t>monochromator</a:t>
            </a:r>
            <a:r>
              <a:rPr lang="en-AU" sz="2700" dirty="0"/>
              <a:t>, either a crystal or a grating, is used as </a:t>
            </a:r>
            <a:r>
              <a:rPr lang="en-AU" sz="2700" dirty="0" smtClean="0"/>
              <a:t>a wavelength </a:t>
            </a:r>
            <a:r>
              <a:rPr lang="en-AU" sz="2700" dirty="0"/>
              <a:t>selector.</a:t>
            </a:r>
          </a:p>
          <a:p>
            <a:pPr>
              <a:lnSpc>
                <a:spcPct val="90000"/>
              </a:lnSpc>
            </a:pPr>
            <a:endParaRPr lang="en-AU" sz="2700" dirty="0"/>
          </a:p>
        </p:txBody>
      </p:sp>
    </p:spTree>
    <p:extLst>
      <p:ext uri="{BB962C8B-B14F-4D97-AF65-F5344CB8AC3E}">
        <p14:creationId xmlns:p14="http://schemas.microsoft.com/office/powerpoint/2010/main" val="42385350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9.1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9.2, </a:t>
            </a:r>
            <a:r>
              <a:rPr lang="en-AU" sz="2400" dirty="0">
                <a:latin typeface="Arial" pitchFamily="34" charset="0"/>
                <a:cs typeface="Arial" pitchFamily="34" charset="0"/>
              </a:rPr>
              <a:t>page </a:t>
            </a:r>
            <a:r>
              <a:rPr lang="en-AU" sz="2400" dirty="0" smtClean="0">
                <a:latin typeface="Arial" pitchFamily="34" charset="0"/>
                <a:cs typeface="Arial" pitchFamily="34" charset="0"/>
              </a:rPr>
              <a:t>266-268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Q2 </a:t>
            </a:r>
            <a:r>
              <a:rPr lang="en-AU" sz="2400" dirty="0">
                <a:latin typeface="Arial" pitchFamily="34" charset="0"/>
                <a:cs typeface="Arial" pitchFamily="34" charset="0"/>
              </a:rPr>
              <a:t>&amp; </a:t>
            </a:r>
            <a:r>
              <a:rPr lang="en-AU" sz="2400" dirty="0" smtClean="0">
                <a:latin typeface="Arial" pitchFamily="34" charset="0"/>
                <a:cs typeface="Arial" pitchFamily="34" charset="0"/>
              </a:rPr>
              <a:t>Q3 </a:t>
            </a:r>
            <a:r>
              <a:rPr lang="en-AU" sz="2400" dirty="0">
                <a:latin typeface="Arial" pitchFamily="34" charset="0"/>
                <a:cs typeface="Arial" pitchFamily="34" charset="0"/>
              </a:rPr>
              <a:t>Set </a:t>
            </a:r>
            <a:r>
              <a:rPr lang="en-AU" sz="2400" dirty="0" smtClean="0">
                <a:latin typeface="Arial" pitchFamily="34" charset="0"/>
                <a:cs typeface="Arial" pitchFamily="34" charset="0"/>
              </a:rPr>
              <a:t>9.2</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51466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Quantum Forces</a:t>
            </a:r>
            <a:endParaRPr lang="en-AU" dirty="0"/>
          </a:p>
        </p:txBody>
      </p:sp>
      <p:sp>
        <p:nvSpPr>
          <p:cNvPr id="3" name="Subtitle 2"/>
          <p:cNvSpPr>
            <a:spLocks noGrp="1"/>
          </p:cNvSpPr>
          <p:nvPr>
            <p:ph type="subTitle" idx="1"/>
          </p:nvPr>
        </p:nvSpPr>
        <p:spPr/>
        <p:txBody>
          <a:bodyPr/>
          <a:lstStyle/>
          <a:p>
            <a:r>
              <a:rPr lang="en-AU" dirty="0" smtClean="0"/>
              <a:t>Chapter 9.2 Pages 266 - 268</a:t>
            </a:r>
            <a:endParaRPr lang="en-AU" dirty="0"/>
          </a:p>
        </p:txBody>
      </p:sp>
    </p:spTree>
    <p:extLst>
      <p:ext uri="{BB962C8B-B14F-4D97-AF65-F5344CB8AC3E}">
        <p14:creationId xmlns:p14="http://schemas.microsoft.com/office/powerpoint/2010/main" val="38278354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Fermions</a:t>
            </a:r>
            <a:endParaRPr lang="en-AU" dirty="0"/>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smtClean="0"/>
              <a:t>Fermions (matter)</a:t>
            </a:r>
            <a:endParaRPr lang="en-AU" sz="2400" dirty="0"/>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smtClean="0">
                <a:solidFill>
                  <a:schemeClr val="accent6">
                    <a:lumMod val="25000"/>
                  </a:schemeClr>
                </a:solidFill>
              </a:rPr>
              <a:t>Leptons</a:t>
            </a:r>
            <a:endParaRPr lang="en-AU" sz="2400" dirty="0">
              <a:solidFill>
                <a:schemeClr val="accent6">
                  <a:lumMod val="25000"/>
                </a:schemeClr>
              </a:solidFill>
            </a:endParaRP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smtClean="0">
                <a:solidFill>
                  <a:schemeClr val="bg2">
                    <a:lumMod val="60000"/>
                    <a:lumOff val="40000"/>
                  </a:schemeClr>
                </a:solidFill>
              </a:rPr>
              <a:t>Muons</a:t>
            </a:r>
            <a:endParaRPr lang="en-AU" sz="2400" dirty="0">
              <a:solidFill>
                <a:schemeClr val="bg2">
                  <a:lumMod val="60000"/>
                  <a:lumOff val="40000"/>
                </a:schemeClr>
              </a:solidFill>
            </a:endParaRP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smtClean="0">
                <a:solidFill>
                  <a:schemeClr val="accent6">
                    <a:lumMod val="25000"/>
                  </a:schemeClr>
                </a:solidFill>
              </a:rPr>
              <a:t>Electrons</a:t>
            </a:r>
            <a:endParaRPr lang="en-AU" sz="2400" dirty="0">
              <a:solidFill>
                <a:schemeClr val="accent6">
                  <a:lumMod val="25000"/>
                </a:schemeClr>
              </a:solidFill>
            </a:endParaRP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smtClean="0">
                <a:solidFill>
                  <a:schemeClr val="bg2">
                    <a:lumMod val="60000"/>
                    <a:lumOff val="40000"/>
                  </a:schemeClr>
                </a:solidFill>
              </a:rPr>
              <a:t>Tau</a:t>
            </a:r>
            <a:endParaRPr lang="en-AU" sz="2400" dirty="0">
              <a:solidFill>
                <a:schemeClr val="bg2">
                  <a:lumMod val="60000"/>
                  <a:lumOff val="40000"/>
                </a:schemeClr>
              </a:solidFill>
            </a:endParaRP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smtClean="0">
                <a:solidFill>
                  <a:schemeClr val="accent6">
                    <a:lumMod val="25000"/>
                  </a:schemeClr>
                </a:solidFill>
              </a:rPr>
              <a:t>Quarks</a:t>
            </a:r>
            <a:endParaRPr lang="en-AU" sz="2400" dirty="0">
              <a:solidFill>
                <a:schemeClr val="accent6">
                  <a:lumMod val="25000"/>
                </a:schemeClr>
              </a:solidFill>
            </a:endParaRP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smtClean="0">
                <a:solidFill>
                  <a:schemeClr val="bg2">
                    <a:lumMod val="60000"/>
                    <a:lumOff val="40000"/>
                  </a:schemeClr>
                </a:solidFill>
              </a:rPr>
              <a:t>Onia</a:t>
            </a:r>
            <a:endParaRPr lang="en-AU" sz="2400" dirty="0">
              <a:solidFill>
                <a:schemeClr val="bg2">
                  <a:lumMod val="60000"/>
                  <a:lumOff val="40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smtClean="0">
                <a:solidFill>
                  <a:schemeClr val="accent6">
                    <a:lumMod val="25000"/>
                  </a:schemeClr>
                </a:solidFill>
              </a:rPr>
              <a:t>Hadrons</a:t>
            </a:r>
            <a:endParaRPr lang="en-AU" sz="2400" dirty="0">
              <a:solidFill>
                <a:schemeClr val="accent6">
                  <a:lumMod val="25000"/>
                </a:schemeClr>
              </a:solidFill>
            </a:endParaRP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smtClean="0">
                <a:solidFill>
                  <a:schemeClr val="bg2">
                    <a:lumMod val="60000"/>
                    <a:lumOff val="40000"/>
                  </a:schemeClr>
                </a:solidFill>
              </a:rPr>
              <a:t>Muonium</a:t>
            </a:r>
            <a:endParaRPr lang="en-AU" sz="2400" dirty="0">
              <a:solidFill>
                <a:schemeClr val="bg2">
                  <a:lumMod val="60000"/>
                  <a:lumOff val="40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smtClean="0">
                <a:solidFill>
                  <a:schemeClr val="accent6">
                    <a:lumMod val="25000"/>
                  </a:schemeClr>
                </a:solidFill>
              </a:rPr>
              <a:t>Mesons</a:t>
            </a:r>
            <a:endParaRPr lang="en-AU" sz="2400" dirty="0">
              <a:solidFill>
                <a:schemeClr val="accent6">
                  <a:lumMod val="25000"/>
                </a:schemeClr>
              </a:solidFill>
            </a:endParaRP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smtClean="0">
                <a:solidFill>
                  <a:schemeClr val="accent6">
                    <a:lumMod val="25000"/>
                  </a:schemeClr>
                </a:solidFill>
              </a:rPr>
              <a:t>Baryons</a:t>
            </a:r>
            <a:endParaRPr lang="en-AU" sz="2400" dirty="0">
              <a:solidFill>
                <a:schemeClr val="accent6">
                  <a:lumMod val="25000"/>
                </a:schemeClr>
              </a:solidFill>
            </a:endParaRP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smtClean="0">
                <a:solidFill>
                  <a:schemeClr val="bg2">
                    <a:lumMod val="60000"/>
                    <a:lumOff val="40000"/>
                  </a:schemeClr>
                </a:solidFill>
              </a:rPr>
              <a:t>Kaon</a:t>
            </a:r>
            <a:endParaRPr lang="en-AU" sz="2400" dirty="0">
              <a:solidFill>
                <a:schemeClr val="bg2">
                  <a:lumMod val="60000"/>
                  <a:lumOff val="40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smtClean="0">
                <a:solidFill>
                  <a:schemeClr val="accent6">
                    <a:lumMod val="25000"/>
                  </a:schemeClr>
                </a:solidFill>
              </a:rPr>
              <a:t>Pion</a:t>
            </a:r>
            <a:endParaRPr lang="en-AU" sz="2400" dirty="0">
              <a:solidFill>
                <a:schemeClr val="accent6">
                  <a:lumMod val="25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smtClean="0">
                <a:solidFill>
                  <a:schemeClr val="bg2">
                    <a:lumMod val="60000"/>
                    <a:lumOff val="40000"/>
                  </a:schemeClr>
                </a:solidFill>
              </a:rPr>
              <a:t>Eta</a:t>
            </a:r>
            <a:endParaRPr lang="en-AU" sz="2400" dirty="0">
              <a:solidFill>
                <a:schemeClr val="bg2">
                  <a:lumMod val="60000"/>
                  <a:lumOff val="40000"/>
                </a:schemeClr>
              </a:solidFill>
            </a:endParaRP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smtClean="0">
                <a:solidFill>
                  <a:schemeClr val="bg2">
                    <a:lumMod val="60000"/>
                    <a:lumOff val="40000"/>
                  </a:schemeClr>
                </a:solidFill>
              </a:rPr>
              <a:t>Omega</a:t>
            </a:r>
            <a:endParaRPr lang="en-AU" sz="2400" dirty="0">
              <a:solidFill>
                <a:schemeClr val="bg2">
                  <a:lumMod val="60000"/>
                  <a:lumOff val="40000"/>
                </a:schemeClr>
              </a:solidFill>
            </a:endParaRP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smtClean="0">
                <a:solidFill>
                  <a:schemeClr val="accent6">
                    <a:lumMod val="25000"/>
                  </a:schemeClr>
                </a:solidFill>
              </a:rPr>
              <a:t>Protons</a:t>
            </a:r>
            <a:endParaRPr lang="en-AU" sz="2400" dirty="0">
              <a:solidFill>
                <a:schemeClr val="accent6">
                  <a:lumMod val="25000"/>
                </a:schemeClr>
              </a:solidFill>
            </a:endParaRP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smtClean="0">
                <a:solidFill>
                  <a:schemeClr val="accent6">
                    <a:lumMod val="25000"/>
                  </a:schemeClr>
                </a:solidFill>
              </a:rPr>
              <a:t>Neutrons</a:t>
            </a:r>
            <a:endParaRPr lang="en-AU" sz="2400" dirty="0">
              <a:solidFill>
                <a:schemeClr val="accent6">
                  <a:lumMod val="25000"/>
                </a:schemeClr>
              </a:solidFill>
            </a:endParaRP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09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Four Fundamental Forces</a:t>
            </a:r>
            <a:endParaRPr lang="en-AU" dirty="0"/>
          </a:p>
        </p:txBody>
      </p:sp>
      <p:sp>
        <p:nvSpPr>
          <p:cNvPr id="3" name="Content Placeholder 2"/>
          <p:cNvSpPr>
            <a:spLocks noGrp="1"/>
          </p:cNvSpPr>
          <p:nvPr>
            <p:ph idx="1"/>
          </p:nvPr>
        </p:nvSpPr>
        <p:spPr>
          <a:xfrm>
            <a:off x="214282" y="1646236"/>
            <a:ext cx="8786874" cy="4997473"/>
          </a:xfrm>
        </p:spPr>
        <p:txBody>
          <a:bodyPr>
            <a:normAutofit fontScale="92500" lnSpcReduction="10000"/>
          </a:bodyPr>
          <a:lstStyle/>
          <a:p>
            <a:pPr marL="442913" indent="-442913"/>
            <a:endParaRPr lang="en-AU" sz="2800" dirty="0" smtClean="0">
              <a:solidFill>
                <a:schemeClr val="accent5">
                  <a:lumMod val="60000"/>
                  <a:lumOff val="40000"/>
                </a:schemeClr>
              </a:solidFill>
            </a:endParaRP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Strong Force (10</a:t>
            </a:r>
            <a:r>
              <a:rPr lang="en-AU" baseline="30000" dirty="0" smtClean="0">
                <a:solidFill>
                  <a:schemeClr val="tx1">
                    <a:lumMod val="95000"/>
                  </a:schemeClr>
                </a:solidFill>
              </a:rPr>
              <a:t>39</a:t>
            </a:r>
            <a:r>
              <a:rPr lang="en-AU" dirty="0" smtClean="0">
                <a:solidFill>
                  <a:schemeClr val="tx1">
                    <a:lumMod val="95000"/>
                  </a:schemeClr>
                </a:solidFill>
              </a:rPr>
              <a:t> N)</a:t>
            </a:r>
          </a:p>
          <a:p>
            <a:pPr marL="0" indent="0">
              <a:buNone/>
            </a:pPr>
            <a:r>
              <a:rPr lang="en-AU" dirty="0">
                <a:solidFill>
                  <a:schemeClr val="accent5">
                    <a:lumMod val="60000"/>
                    <a:lumOff val="40000"/>
                  </a:schemeClr>
                </a:solidFill>
              </a:rPr>
              <a:t>	</a:t>
            </a:r>
            <a:r>
              <a:rPr lang="en-AU" sz="2800" dirty="0" smtClean="0">
                <a:solidFill>
                  <a:schemeClr val="accent5">
                    <a:lumMod val="60000"/>
                    <a:lumOff val="40000"/>
                  </a:schemeClr>
                </a:solidFill>
              </a:rPr>
              <a:t>e.g. Gluons (force carrying particles)</a:t>
            </a:r>
          </a:p>
          <a:p>
            <a:pPr marL="0" indent="0">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 </a:t>
            </a:r>
            <a:r>
              <a:rPr lang="en-AU" dirty="0">
                <a:solidFill>
                  <a:schemeClr val="tx1">
                    <a:lumMod val="95000"/>
                  </a:schemeClr>
                </a:solidFill>
              </a:rPr>
              <a:t>Electromagnetic Force (10</a:t>
            </a:r>
            <a:r>
              <a:rPr lang="en-AU" baseline="30000" dirty="0">
                <a:solidFill>
                  <a:schemeClr val="tx1">
                    <a:lumMod val="95000"/>
                  </a:schemeClr>
                </a:solidFill>
              </a:rPr>
              <a:t>37</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e.g. Photons (force carrying particles)</a:t>
            </a:r>
            <a:endParaRPr lang="en-AU" dirty="0" smtClean="0">
              <a:solidFill>
                <a:schemeClr val="accent5">
                  <a:lumMod val="60000"/>
                  <a:lumOff val="40000"/>
                </a:schemeClr>
              </a:solidFill>
            </a:endParaRP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Weak-nuclear Force (10</a:t>
            </a:r>
            <a:r>
              <a:rPr lang="en-AU" baseline="30000" dirty="0" smtClean="0">
                <a:solidFill>
                  <a:schemeClr val="tx1">
                    <a:lumMod val="95000"/>
                  </a:schemeClr>
                </a:solidFill>
              </a:rPr>
              <a:t>33</a:t>
            </a:r>
            <a:r>
              <a:rPr lang="en-AU" dirty="0" smtClean="0">
                <a:solidFill>
                  <a:schemeClr val="tx1">
                    <a:lumMod val="95000"/>
                  </a:schemeClr>
                </a:solidFill>
              </a:rPr>
              <a:t> N)</a:t>
            </a:r>
          </a:p>
          <a:p>
            <a:pPr marL="442913" indent="-442913">
              <a:buNone/>
            </a:pPr>
            <a:r>
              <a:rPr lang="en-AU" dirty="0" smtClean="0">
                <a:solidFill>
                  <a:schemeClr val="accent5">
                    <a:lumMod val="60000"/>
                    <a:lumOff val="40000"/>
                  </a:schemeClr>
                </a:solidFill>
              </a:rPr>
              <a:t>		</a:t>
            </a:r>
            <a:r>
              <a:rPr lang="en-AU" sz="2800" dirty="0" smtClean="0">
                <a:solidFill>
                  <a:schemeClr val="accent5">
                    <a:lumMod val="60000"/>
                    <a:lumOff val="40000"/>
                  </a:schemeClr>
                </a:solidFill>
              </a:rPr>
              <a:t>e.g. Bosons W</a:t>
            </a:r>
            <a:r>
              <a:rPr lang="en-AU" sz="2800" baseline="30000" dirty="0" smtClean="0">
                <a:solidFill>
                  <a:schemeClr val="accent5">
                    <a:lumMod val="60000"/>
                    <a:lumOff val="40000"/>
                  </a:schemeClr>
                </a:solidFill>
              </a:rPr>
              <a:t>+</a:t>
            </a:r>
            <a:r>
              <a:rPr lang="en-AU" sz="2800" dirty="0" smtClean="0">
                <a:solidFill>
                  <a:schemeClr val="accent5">
                    <a:lumMod val="60000"/>
                    <a:lumOff val="40000"/>
                  </a:schemeClr>
                </a:solidFill>
              </a:rPr>
              <a:t>, W</a:t>
            </a:r>
            <a:r>
              <a:rPr lang="en-AU" sz="2800" baseline="30000" dirty="0" smtClean="0">
                <a:solidFill>
                  <a:schemeClr val="accent5">
                    <a:lumMod val="60000"/>
                    <a:lumOff val="40000"/>
                  </a:schemeClr>
                </a:solidFill>
              </a:rPr>
              <a:t>-</a:t>
            </a:r>
            <a:r>
              <a:rPr lang="en-AU" sz="2800" dirty="0" smtClean="0">
                <a:solidFill>
                  <a:schemeClr val="accent5">
                    <a:lumMod val="60000"/>
                    <a:lumOff val="40000"/>
                  </a:schemeClr>
                </a:solidFill>
              </a:rPr>
              <a:t>, Z</a:t>
            </a:r>
            <a:r>
              <a:rPr lang="en-AU" sz="2800" baseline="30000" dirty="0" smtClean="0">
                <a:solidFill>
                  <a:schemeClr val="accent5">
                    <a:lumMod val="60000"/>
                    <a:lumOff val="40000"/>
                  </a:schemeClr>
                </a:solidFill>
              </a:rPr>
              <a:t>o</a:t>
            </a:r>
            <a:r>
              <a:rPr lang="en-AU" sz="2800" dirty="0" smtClean="0">
                <a:solidFill>
                  <a:schemeClr val="accent5">
                    <a:lumMod val="60000"/>
                    <a:lumOff val="40000"/>
                  </a:schemeClr>
                </a:solidFill>
              </a:rPr>
              <a:t> (force carrying particles)</a:t>
            </a: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Gravitational Force (10</a:t>
            </a:r>
            <a:r>
              <a:rPr lang="en-AU" baseline="30000" dirty="0" smtClean="0">
                <a:solidFill>
                  <a:schemeClr val="tx1">
                    <a:lumMod val="95000"/>
                  </a:schemeClr>
                </a:solidFill>
              </a:rPr>
              <a:t>1</a:t>
            </a:r>
            <a:r>
              <a:rPr lang="en-AU" dirty="0" smtClean="0">
                <a:solidFill>
                  <a:schemeClr val="tx1">
                    <a:lumMod val="95000"/>
                  </a:schemeClr>
                </a:solidFill>
              </a:rPr>
              <a:t> N)</a:t>
            </a:r>
          </a:p>
          <a:p>
            <a:pPr marL="442913" indent="-442913">
              <a:buNone/>
            </a:pPr>
            <a:r>
              <a:rPr lang="en-AU" dirty="0" smtClean="0">
                <a:solidFill>
                  <a:schemeClr val="accent5">
                    <a:lumMod val="60000"/>
                    <a:lumOff val="40000"/>
                  </a:schemeClr>
                </a:solidFill>
              </a:rPr>
              <a:t>		</a:t>
            </a:r>
            <a:r>
              <a:rPr lang="en-AU" sz="2800" dirty="0" smtClean="0">
                <a:solidFill>
                  <a:schemeClr val="accent5">
                    <a:lumMod val="60000"/>
                    <a:lumOff val="40000"/>
                  </a:schemeClr>
                </a:solidFill>
              </a:rPr>
              <a:t>e.g. Gravitons (wave particle force)</a:t>
            </a:r>
            <a:endParaRPr lang="en-AU" dirty="0" smtClean="0">
              <a:solidFill>
                <a:schemeClr val="accent5">
                  <a:lumMod val="60000"/>
                  <a:lumOff val="40000"/>
                </a:schemeClr>
              </a:solidFill>
            </a:endParaRPr>
          </a:p>
          <a:p>
            <a:endParaRPr lang="en-AU" dirty="0">
              <a:solidFill>
                <a:schemeClr val="accent5">
                  <a:lumMod val="60000"/>
                  <a:lumOff val="4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Fundamental Forces</a:t>
            </a:r>
          </a:p>
        </p:txBody>
      </p:sp>
      <p:sp>
        <p:nvSpPr>
          <p:cNvPr id="3" name="Content Placeholder 2"/>
          <p:cNvSpPr>
            <a:spLocks noGrp="1"/>
          </p:cNvSpPr>
          <p:nvPr>
            <p:ph idx="1"/>
          </p:nvPr>
        </p:nvSpPr>
        <p:spPr>
          <a:xfrm>
            <a:off x="214282" y="1428736"/>
            <a:ext cx="8786874" cy="5357850"/>
          </a:xfrm>
        </p:spPr>
        <p:txBody>
          <a:bodyPr>
            <a:noAutofit/>
          </a:bodyPr>
          <a:lstStyle/>
          <a:p>
            <a:pPr>
              <a:buNone/>
            </a:pPr>
            <a:r>
              <a:rPr lang="en-AU" sz="2800" dirty="0" smtClean="0"/>
              <a:t>One of the four fundamental forces will be involved in any particle interaction.</a:t>
            </a:r>
          </a:p>
          <a:p>
            <a:pPr>
              <a:buNone/>
            </a:pPr>
            <a:endParaRPr lang="en-AU" sz="2800" dirty="0" smtClean="0"/>
          </a:p>
          <a:p>
            <a:pPr>
              <a:buNone/>
            </a:pPr>
            <a:r>
              <a:rPr lang="en-AU" sz="2800" dirty="0" smtClean="0"/>
              <a:t>	For example; if 2 electrons are on a collision path they will repulse each other. That change in direction releases a photon. The photon is energy emitted due to the force created between the two electrons before the change of direction. A photon is apart of the Electromagnetic Force series.</a:t>
            </a:r>
            <a:endParaRPr lang="en-AU"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Quarks Colour</a:t>
            </a:r>
            <a:endParaRPr lang="en-AU" dirty="0"/>
          </a:p>
        </p:txBody>
      </p:sp>
      <p:sp>
        <p:nvSpPr>
          <p:cNvPr id="3" name="Content Placeholder 2"/>
          <p:cNvSpPr>
            <a:spLocks noGrp="1"/>
          </p:cNvSpPr>
          <p:nvPr>
            <p:ph idx="1"/>
          </p:nvPr>
        </p:nvSpPr>
        <p:spPr>
          <a:xfrm>
            <a:off x="251520" y="1539388"/>
            <a:ext cx="7106562" cy="5032883"/>
          </a:xfrm>
        </p:spPr>
        <p:txBody>
          <a:bodyPr>
            <a:normAutofit/>
          </a:bodyPr>
          <a:lstStyle/>
          <a:p>
            <a:r>
              <a:rPr lang="en-AU" sz="2600" dirty="0" smtClean="0"/>
              <a:t>Colour </a:t>
            </a:r>
            <a:r>
              <a:rPr lang="en-AU" sz="2600" dirty="0" smtClean="0">
                <a:latin typeface="Arial"/>
                <a:cs typeface="Arial"/>
              </a:rPr>
              <a:t>→</a:t>
            </a:r>
            <a:r>
              <a:rPr lang="en-AU" sz="2600" dirty="0" smtClean="0"/>
              <a:t> red, blue, green. </a:t>
            </a:r>
          </a:p>
          <a:p>
            <a:r>
              <a:rPr lang="en-AU" sz="2600" dirty="0" smtClean="0"/>
              <a:t>Anti-colour  </a:t>
            </a:r>
            <a:r>
              <a:rPr lang="en-AU" sz="2600" dirty="0" smtClean="0">
                <a:latin typeface="Arial"/>
                <a:cs typeface="Arial"/>
              </a:rPr>
              <a:t>→</a:t>
            </a:r>
            <a:r>
              <a:rPr lang="en-AU" sz="2600" dirty="0" smtClean="0"/>
              <a:t> cyan, magenta, yellow.</a:t>
            </a:r>
          </a:p>
          <a:p>
            <a:r>
              <a:rPr lang="en-AU" sz="2600" dirty="0"/>
              <a:t>The quark forces are attractive only in "</a:t>
            </a:r>
            <a:r>
              <a:rPr lang="en-AU" sz="2600" dirty="0" err="1"/>
              <a:t>colorless</a:t>
            </a:r>
            <a:r>
              <a:rPr lang="en-AU" sz="2600" dirty="0"/>
              <a:t>" combinations of three quarks </a:t>
            </a:r>
            <a:r>
              <a:rPr lang="en-AU" sz="2600" dirty="0" smtClean="0"/>
              <a:t>(Baryons) and quark-antiquark </a:t>
            </a:r>
            <a:r>
              <a:rPr lang="en-AU" sz="2600" dirty="0"/>
              <a:t>pairs </a:t>
            </a:r>
            <a:r>
              <a:rPr lang="en-AU" sz="2600" dirty="0" smtClean="0"/>
              <a:t>(Mesons</a:t>
            </a:r>
            <a:r>
              <a:rPr lang="en-AU" sz="2600" dirty="0"/>
              <a:t>) and possibly larger combinations such as the </a:t>
            </a:r>
            <a:r>
              <a:rPr lang="en-AU" sz="2600" dirty="0" err="1" smtClean="0"/>
              <a:t>pentaquark</a:t>
            </a:r>
            <a:r>
              <a:rPr lang="en-AU" sz="2600" dirty="0" smtClean="0"/>
              <a:t>.</a:t>
            </a:r>
            <a:endParaRPr lang="en-AU" sz="2600" dirty="0"/>
          </a:p>
        </p:txBody>
      </p:sp>
      <p:pic>
        <p:nvPicPr>
          <p:cNvPr id="1026" name="Picture 2" descr="Three colored balls (symbolizing quarks) connected pairwise by springs (symbolizing gluons), all inside a gray circle (symbolizing a proton). The colors of the balls are red, green, and blue, to parallel each quark's color charge. The red and blue balls are labeled &quot;u&quot; (for &quot;up&quot; quark) and the green one is labeled &quot;d&quot; (for &quot;down&quot; quark)."/>
          <p:cNvPicPr>
            <a:picLocks noChangeAspect="1" noChangeArrowheads="1"/>
          </p:cNvPicPr>
          <p:nvPr/>
        </p:nvPicPr>
        <p:blipFill>
          <a:blip r:embed="rId2"/>
          <a:srcRect/>
          <a:stretch>
            <a:fillRect/>
          </a:stretch>
        </p:blipFill>
        <p:spPr bwMode="auto">
          <a:xfrm>
            <a:off x="2855509" y="4640546"/>
            <a:ext cx="2217454" cy="2217454"/>
          </a:xfrm>
          <a:prstGeom prst="rect">
            <a:avLst/>
          </a:prstGeom>
          <a:noFill/>
        </p:spPr>
      </p:pic>
      <p:pic>
        <p:nvPicPr>
          <p:cNvPr id="1028" name="Picture 4" descr="A green and a magenta (&quot;antigreen&quot;) arrow canceling out each other out white, representing a meson; a red, a green, and a blue arrow canceling out to white, representing a baryon; a yellow (&quot;antiblue&quot;), a magenta, and a cyan (&quot;antired&quot;) arrow canceling out to white, representing an antibaryon."/>
          <p:cNvPicPr>
            <a:picLocks noChangeAspect="1" noChangeArrowheads="1"/>
          </p:cNvPicPr>
          <p:nvPr/>
        </p:nvPicPr>
        <p:blipFill>
          <a:blip r:embed="rId3"/>
          <a:srcRect/>
          <a:stretch>
            <a:fillRect/>
          </a:stretch>
        </p:blipFill>
        <p:spPr bwMode="auto">
          <a:xfrm>
            <a:off x="7358082" y="1357298"/>
            <a:ext cx="1785918" cy="5410282"/>
          </a:xfrm>
          <a:prstGeom prst="rect">
            <a:avLst/>
          </a:prstGeom>
          <a:noFill/>
        </p:spPr>
      </p:pic>
      <p:pic>
        <p:nvPicPr>
          <p:cNvPr id="1030" name="Picture 6" descr="File:Quark structure neutron.svg"/>
          <p:cNvPicPr>
            <a:picLocks noChangeAspect="1" noChangeArrowheads="1"/>
          </p:cNvPicPr>
          <p:nvPr/>
        </p:nvPicPr>
        <p:blipFill>
          <a:blip r:embed="rId4"/>
          <a:srcRect/>
          <a:stretch>
            <a:fillRect/>
          </a:stretch>
        </p:blipFill>
        <p:spPr bwMode="auto">
          <a:xfrm>
            <a:off x="498087" y="4640546"/>
            <a:ext cx="2217454" cy="2217454"/>
          </a:xfrm>
          <a:prstGeom prst="rect">
            <a:avLst/>
          </a:prstGeom>
          <a:noFill/>
        </p:spPr>
      </p:pic>
      <p:sp>
        <p:nvSpPr>
          <p:cNvPr id="7" name="TextBox 6"/>
          <p:cNvSpPr txBox="1"/>
          <p:nvPr/>
        </p:nvSpPr>
        <p:spPr>
          <a:xfrm>
            <a:off x="2928926" y="4365876"/>
            <a:ext cx="1414233" cy="523220"/>
          </a:xfrm>
          <a:prstGeom prst="rect">
            <a:avLst/>
          </a:prstGeom>
          <a:noFill/>
        </p:spPr>
        <p:txBody>
          <a:bodyPr wrap="none" rtlCol="0">
            <a:spAutoFit/>
          </a:bodyPr>
          <a:lstStyle/>
          <a:p>
            <a:r>
              <a:rPr lang="en-AU" sz="2800" dirty="0" smtClean="0">
                <a:solidFill>
                  <a:schemeClr val="bg1"/>
                </a:solidFill>
              </a:rPr>
              <a:t>Protons</a:t>
            </a:r>
            <a:endParaRPr lang="en-AU" sz="2800" dirty="0">
              <a:solidFill>
                <a:schemeClr val="bg1"/>
              </a:solidFill>
            </a:endParaRPr>
          </a:p>
        </p:txBody>
      </p:sp>
      <p:sp>
        <p:nvSpPr>
          <p:cNvPr id="8" name="TextBox 7"/>
          <p:cNvSpPr txBox="1"/>
          <p:nvPr/>
        </p:nvSpPr>
        <p:spPr>
          <a:xfrm>
            <a:off x="642910" y="4365876"/>
            <a:ext cx="1669111" cy="523220"/>
          </a:xfrm>
          <a:prstGeom prst="rect">
            <a:avLst/>
          </a:prstGeom>
          <a:noFill/>
        </p:spPr>
        <p:txBody>
          <a:bodyPr wrap="none" rtlCol="0">
            <a:spAutoFit/>
          </a:bodyPr>
          <a:lstStyle/>
          <a:p>
            <a:r>
              <a:rPr lang="en-AU" sz="2800" dirty="0" smtClean="0">
                <a:solidFill>
                  <a:schemeClr val="bg1"/>
                </a:solidFill>
              </a:rPr>
              <a:t>Neutrons</a:t>
            </a:r>
            <a:endParaRPr lang="en-AU" sz="2800" dirty="0">
              <a:solidFill>
                <a:schemeClr val="bg1"/>
              </a:solidFill>
            </a:endParaRPr>
          </a:p>
        </p:txBody>
      </p:sp>
      <p:pic>
        <p:nvPicPr>
          <p:cNvPr id="1032" name="Picture 8" descr="File:Quark structure antiproton.svg"/>
          <p:cNvPicPr>
            <a:picLocks noChangeAspect="1" noChangeArrowheads="1"/>
          </p:cNvPicPr>
          <p:nvPr/>
        </p:nvPicPr>
        <p:blipFill>
          <a:blip r:embed="rId5"/>
          <a:srcRect/>
          <a:stretch>
            <a:fillRect/>
          </a:stretch>
        </p:blipFill>
        <p:spPr bwMode="auto">
          <a:xfrm>
            <a:off x="4927211" y="4627486"/>
            <a:ext cx="2159100" cy="2159100"/>
          </a:xfrm>
          <a:prstGeom prst="rect">
            <a:avLst/>
          </a:prstGeom>
          <a:noFill/>
        </p:spPr>
      </p:pic>
      <p:sp>
        <p:nvSpPr>
          <p:cNvPr id="10" name="TextBox 9"/>
          <p:cNvSpPr txBox="1"/>
          <p:nvPr/>
        </p:nvSpPr>
        <p:spPr>
          <a:xfrm>
            <a:off x="4857752" y="4365876"/>
            <a:ext cx="2228559" cy="523220"/>
          </a:xfrm>
          <a:prstGeom prst="rect">
            <a:avLst/>
          </a:prstGeom>
          <a:noFill/>
        </p:spPr>
        <p:txBody>
          <a:bodyPr wrap="none" rtlCol="0">
            <a:spAutoFit/>
          </a:bodyPr>
          <a:lstStyle/>
          <a:p>
            <a:r>
              <a:rPr lang="en-AU" sz="2800" dirty="0" smtClean="0">
                <a:solidFill>
                  <a:schemeClr val="bg1"/>
                </a:solidFill>
              </a:rPr>
              <a:t>Anti-protons</a:t>
            </a:r>
            <a:endParaRPr lang="en-AU" sz="2800"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654573"/>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9.2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10.2, </a:t>
            </a:r>
            <a:r>
              <a:rPr lang="en-AU" sz="2400" dirty="0">
                <a:latin typeface="Arial" pitchFamily="34" charset="0"/>
                <a:cs typeface="Arial" pitchFamily="34" charset="0"/>
              </a:rPr>
              <a:t>page </a:t>
            </a:r>
            <a:r>
              <a:rPr lang="en-AU" sz="2400" dirty="0" smtClean="0">
                <a:latin typeface="Arial" pitchFamily="34" charset="0"/>
                <a:cs typeface="Arial" pitchFamily="34" charset="0"/>
              </a:rPr>
              <a:t>291-297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a:t>
            </a:r>
            <a:r>
              <a:rPr lang="en-AU" sz="2400" dirty="0">
                <a:latin typeface="Arial" pitchFamily="34" charset="0"/>
                <a:cs typeface="Arial" pitchFamily="34" charset="0"/>
              </a:rPr>
              <a:t>&amp; </a:t>
            </a:r>
            <a:r>
              <a:rPr lang="en-AU" sz="2400" dirty="0" smtClean="0">
                <a:latin typeface="Arial" pitchFamily="34" charset="0"/>
                <a:cs typeface="Arial" pitchFamily="34" charset="0"/>
              </a:rPr>
              <a:t>Q2 </a:t>
            </a:r>
            <a:r>
              <a:rPr lang="en-AU" sz="2400" dirty="0">
                <a:latin typeface="Arial" pitchFamily="34" charset="0"/>
                <a:cs typeface="Arial" pitchFamily="34" charset="0"/>
              </a:rPr>
              <a:t>Set </a:t>
            </a:r>
            <a:r>
              <a:rPr lang="en-AU" sz="2400" dirty="0" smtClean="0">
                <a:latin typeface="Arial" pitchFamily="34" charset="0"/>
                <a:cs typeface="Arial" pitchFamily="34" charset="0"/>
              </a:rPr>
              <a:t>10.2</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1787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Fundamental Forces</a:t>
            </a:r>
            <a:endParaRPr lang="en-AU" dirty="0"/>
          </a:p>
        </p:txBody>
      </p:sp>
      <p:sp>
        <p:nvSpPr>
          <p:cNvPr id="3" name="Subtitle 2"/>
          <p:cNvSpPr>
            <a:spLocks noGrp="1"/>
          </p:cNvSpPr>
          <p:nvPr>
            <p:ph type="subTitle" idx="1"/>
          </p:nvPr>
        </p:nvSpPr>
        <p:spPr/>
        <p:txBody>
          <a:bodyPr/>
          <a:lstStyle/>
          <a:p>
            <a:r>
              <a:rPr lang="en-AU" dirty="0" smtClean="0"/>
              <a:t>Chapter 10.2 Pages 291 - 297</a:t>
            </a:r>
            <a:endParaRPr lang="en-AU" dirty="0"/>
          </a:p>
        </p:txBody>
      </p:sp>
    </p:spTree>
    <p:extLst>
      <p:ext uri="{BB962C8B-B14F-4D97-AF65-F5344CB8AC3E}">
        <p14:creationId xmlns:p14="http://schemas.microsoft.com/office/powerpoint/2010/main" val="2769876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Four Fundamental Forces</a:t>
            </a:r>
            <a:endParaRPr lang="en-AU" dirty="0"/>
          </a:p>
        </p:txBody>
      </p:sp>
      <p:sp>
        <p:nvSpPr>
          <p:cNvPr id="3" name="Content Placeholder 2"/>
          <p:cNvSpPr>
            <a:spLocks noGrp="1"/>
          </p:cNvSpPr>
          <p:nvPr>
            <p:ph idx="1"/>
          </p:nvPr>
        </p:nvSpPr>
        <p:spPr>
          <a:xfrm>
            <a:off x="214282" y="1646236"/>
            <a:ext cx="8786874" cy="4997473"/>
          </a:xfrm>
        </p:spPr>
        <p:txBody>
          <a:bodyPr>
            <a:normAutofit fontScale="92500" lnSpcReduction="10000"/>
          </a:bodyPr>
          <a:lstStyle/>
          <a:p>
            <a:pPr marL="442913" indent="-442913"/>
            <a:endParaRPr lang="en-AU" sz="2800" dirty="0" smtClean="0">
              <a:solidFill>
                <a:schemeClr val="accent5">
                  <a:lumMod val="60000"/>
                  <a:lumOff val="40000"/>
                </a:schemeClr>
              </a:solidFill>
            </a:endParaRP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Strong Force (10</a:t>
            </a:r>
            <a:r>
              <a:rPr lang="en-AU" baseline="30000" dirty="0" smtClean="0">
                <a:solidFill>
                  <a:schemeClr val="tx1">
                    <a:lumMod val="95000"/>
                  </a:schemeClr>
                </a:solidFill>
              </a:rPr>
              <a:t>39</a:t>
            </a:r>
            <a:r>
              <a:rPr lang="en-AU" dirty="0" smtClean="0">
                <a:solidFill>
                  <a:schemeClr val="tx1">
                    <a:lumMod val="95000"/>
                  </a:schemeClr>
                </a:solidFill>
              </a:rPr>
              <a:t> N)</a:t>
            </a:r>
          </a:p>
          <a:p>
            <a:pPr marL="0" indent="0">
              <a:buNone/>
            </a:pPr>
            <a:r>
              <a:rPr lang="en-AU" dirty="0">
                <a:solidFill>
                  <a:schemeClr val="accent5">
                    <a:lumMod val="60000"/>
                    <a:lumOff val="40000"/>
                  </a:schemeClr>
                </a:solidFill>
              </a:rPr>
              <a:t>	</a:t>
            </a:r>
            <a:r>
              <a:rPr lang="en-AU" sz="2800" dirty="0" smtClean="0">
                <a:solidFill>
                  <a:schemeClr val="accent5">
                    <a:lumMod val="60000"/>
                    <a:lumOff val="40000"/>
                  </a:schemeClr>
                </a:solidFill>
              </a:rPr>
              <a:t>e.g. Gluons (force carrying particles)</a:t>
            </a:r>
          </a:p>
          <a:p>
            <a:pPr marL="0" indent="0">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 </a:t>
            </a:r>
            <a:r>
              <a:rPr lang="en-AU" dirty="0">
                <a:solidFill>
                  <a:schemeClr val="tx1">
                    <a:lumMod val="95000"/>
                  </a:schemeClr>
                </a:solidFill>
              </a:rPr>
              <a:t>Electromagnetic Force (10</a:t>
            </a:r>
            <a:r>
              <a:rPr lang="en-AU" baseline="30000" dirty="0">
                <a:solidFill>
                  <a:schemeClr val="tx1">
                    <a:lumMod val="95000"/>
                  </a:schemeClr>
                </a:solidFill>
              </a:rPr>
              <a:t>37</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e.g. Photons (force carrying particles)</a:t>
            </a:r>
            <a:endParaRPr lang="en-AU" dirty="0" smtClean="0">
              <a:solidFill>
                <a:schemeClr val="accent5">
                  <a:lumMod val="60000"/>
                  <a:lumOff val="40000"/>
                </a:schemeClr>
              </a:solidFill>
            </a:endParaRP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Weak-nuclear Force (10</a:t>
            </a:r>
            <a:r>
              <a:rPr lang="en-AU" baseline="30000" dirty="0" smtClean="0">
                <a:solidFill>
                  <a:schemeClr val="tx1">
                    <a:lumMod val="95000"/>
                  </a:schemeClr>
                </a:solidFill>
              </a:rPr>
              <a:t>33</a:t>
            </a:r>
            <a:r>
              <a:rPr lang="en-AU" dirty="0" smtClean="0">
                <a:solidFill>
                  <a:schemeClr val="tx1">
                    <a:lumMod val="95000"/>
                  </a:schemeClr>
                </a:solidFill>
              </a:rPr>
              <a:t> N)</a:t>
            </a:r>
          </a:p>
          <a:p>
            <a:pPr marL="442913" indent="-442913">
              <a:buNone/>
            </a:pPr>
            <a:r>
              <a:rPr lang="en-AU" dirty="0" smtClean="0">
                <a:solidFill>
                  <a:schemeClr val="accent5">
                    <a:lumMod val="60000"/>
                    <a:lumOff val="40000"/>
                  </a:schemeClr>
                </a:solidFill>
              </a:rPr>
              <a:t>		</a:t>
            </a:r>
            <a:r>
              <a:rPr lang="en-AU" sz="2800" dirty="0" smtClean="0">
                <a:solidFill>
                  <a:schemeClr val="accent5">
                    <a:lumMod val="60000"/>
                    <a:lumOff val="40000"/>
                  </a:schemeClr>
                </a:solidFill>
              </a:rPr>
              <a:t>e.g. Bosons W</a:t>
            </a:r>
            <a:r>
              <a:rPr lang="en-AU" sz="2800" baseline="30000" dirty="0" smtClean="0">
                <a:solidFill>
                  <a:schemeClr val="accent5">
                    <a:lumMod val="60000"/>
                    <a:lumOff val="40000"/>
                  </a:schemeClr>
                </a:solidFill>
              </a:rPr>
              <a:t>+</a:t>
            </a:r>
            <a:r>
              <a:rPr lang="en-AU" sz="2800" dirty="0" smtClean="0">
                <a:solidFill>
                  <a:schemeClr val="accent5">
                    <a:lumMod val="60000"/>
                    <a:lumOff val="40000"/>
                  </a:schemeClr>
                </a:solidFill>
              </a:rPr>
              <a:t>, W</a:t>
            </a:r>
            <a:r>
              <a:rPr lang="en-AU" sz="2800" baseline="30000" dirty="0" smtClean="0">
                <a:solidFill>
                  <a:schemeClr val="accent5">
                    <a:lumMod val="60000"/>
                    <a:lumOff val="40000"/>
                  </a:schemeClr>
                </a:solidFill>
              </a:rPr>
              <a:t>-</a:t>
            </a:r>
            <a:r>
              <a:rPr lang="en-AU" sz="2800" dirty="0" smtClean="0">
                <a:solidFill>
                  <a:schemeClr val="accent5">
                    <a:lumMod val="60000"/>
                    <a:lumOff val="40000"/>
                  </a:schemeClr>
                </a:solidFill>
              </a:rPr>
              <a:t>, Z</a:t>
            </a:r>
            <a:r>
              <a:rPr lang="en-AU" sz="2800" baseline="30000" dirty="0" smtClean="0">
                <a:solidFill>
                  <a:schemeClr val="accent5">
                    <a:lumMod val="60000"/>
                    <a:lumOff val="40000"/>
                  </a:schemeClr>
                </a:solidFill>
              </a:rPr>
              <a:t>o</a:t>
            </a:r>
            <a:r>
              <a:rPr lang="en-AU" sz="2800" dirty="0" smtClean="0">
                <a:solidFill>
                  <a:schemeClr val="accent5">
                    <a:lumMod val="60000"/>
                    <a:lumOff val="40000"/>
                  </a:schemeClr>
                </a:solidFill>
              </a:rPr>
              <a:t> (force carrying particles)</a:t>
            </a:r>
          </a:p>
          <a:p>
            <a:pPr marL="442913" indent="-442913">
              <a:buNone/>
            </a:pPr>
            <a:endParaRPr lang="en-AU" sz="1600" dirty="0" smtClean="0">
              <a:solidFill>
                <a:schemeClr val="accent5">
                  <a:lumMod val="60000"/>
                  <a:lumOff val="40000"/>
                </a:schemeClr>
              </a:solidFill>
            </a:endParaRPr>
          </a:p>
          <a:p>
            <a:pPr marL="442913" indent="-442913"/>
            <a:r>
              <a:rPr lang="en-AU" dirty="0" smtClean="0">
                <a:solidFill>
                  <a:schemeClr val="tx1">
                    <a:lumMod val="95000"/>
                  </a:schemeClr>
                </a:solidFill>
              </a:rPr>
              <a:t>Gravitational Force (10</a:t>
            </a:r>
            <a:r>
              <a:rPr lang="en-AU" baseline="30000" dirty="0" smtClean="0">
                <a:solidFill>
                  <a:schemeClr val="tx1">
                    <a:lumMod val="95000"/>
                  </a:schemeClr>
                </a:solidFill>
              </a:rPr>
              <a:t>1</a:t>
            </a:r>
            <a:r>
              <a:rPr lang="en-AU" dirty="0" smtClean="0">
                <a:solidFill>
                  <a:schemeClr val="tx1">
                    <a:lumMod val="95000"/>
                  </a:schemeClr>
                </a:solidFill>
              </a:rPr>
              <a:t> N)</a:t>
            </a:r>
          </a:p>
          <a:p>
            <a:pPr marL="442913" indent="-442913">
              <a:buNone/>
            </a:pPr>
            <a:r>
              <a:rPr lang="en-AU" dirty="0" smtClean="0">
                <a:solidFill>
                  <a:schemeClr val="accent5">
                    <a:lumMod val="60000"/>
                    <a:lumOff val="40000"/>
                  </a:schemeClr>
                </a:solidFill>
              </a:rPr>
              <a:t>		</a:t>
            </a:r>
            <a:r>
              <a:rPr lang="en-AU" sz="2800" dirty="0" smtClean="0">
                <a:solidFill>
                  <a:schemeClr val="accent5">
                    <a:lumMod val="60000"/>
                    <a:lumOff val="40000"/>
                  </a:schemeClr>
                </a:solidFill>
              </a:rPr>
              <a:t>e.g. Gravitons (wave particle force)</a:t>
            </a:r>
            <a:endParaRPr lang="en-AU" dirty="0" smtClean="0">
              <a:solidFill>
                <a:schemeClr val="accent5">
                  <a:lumMod val="60000"/>
                  <a:lumOff val="40000"/>
                </a:schemeClr>
              </a:solidFill>
            </a:endParaRPr>
          </a:p>
          <a:p>
            <a:endParaRPr lang="en-AU" dirty="0">
              <a:solidFill>
                <a:schemeClr val="accent5">
                  <a:lumMod val="60000"/>
                  <a:lumOff val="40000"/>
                </a:schemeClr>
              </a:solidFill>
            </a:endParaRPr>
          </a:p>
        </p:txBody>
      </p:sp>
    </p:spTree>
    <p:extLst>
      <p:ext uri="{BB962C8B-B14F-4D97-AF65-F5344CB8AC3E}">
        <p14:creationId xmlns:p14="http://schemas.microsoft.com/office/powerpoint/2010/main" val="993832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Strong Force</a:t>
            </a:r>
            <a:endParaRPr lang="en-AU" dirty="0"/>
          </a:p>
        </p:txBody>
      </p:sp>
      <p:sp>
        <p:nvSpPr>
          <p:cNvPr id="3" name="Content Placeholder 2"/>
          <p:cNvSpPr>
            <a:spLocks noGrp="1"/>
          </p:cNvSpPr>
          <p:nvPr>
            <p:ph idx="1"/>
          </p:nvPr>
        </p:nvSpPr>
        <p:spPr>
          <a:xfrm>
            <a:off x="457200" y="1646236"/>
            <a:ext cx="8229600" cy="5023123"/>
          </a:xfrm>
        </p:spPr>
        <p:txBody>
          <a:bodyPr>
            <a:normAutofit fontScale="92500" lnSpcReduction="10000"/>
          </a:bodyPr>
          <a:lstStyle/>
          <a:p>
            <a:r>
              <a:rPr lang="en-AU" sz="2800" dirty="0" smtClean="0"/>
              <a:t>Also </a:t>
            </a:r>
            <a:r>
              <a:rPr lang="en-AU" sz="2800" dirty="0"/>
              <a:t>called the </a:t>
            </a:r>
            <a:r>
              <a:rPr lang="en-AU" sz="2800" dirty="0" smtClean="0"/>
              <a:t>“strong nuclear force” or “nuclear </a:t>
            </a:r>
            <a:r>
              <a:rPr lang="en-AU" sz="2800" dirty="0"/>
              <a:t>strong </a:t>
            </a:r>
            <a:r>
              <a:rPr lang="en-AU" sz="2800" dirty="0" smtClean="0"/>
              <a:t>force” in different texts. </a:t>
            </a:r>
          </a:p>
          <a:p>
            <a:endParaRPr lang="en-AU" sz="2800" dirty="0" smtClean="0"/>
          </a:p>
          <a:p>
            <a:r>
              <a:rPr lang="en-AU" sz="2800" dirty="0" smtClean="0"/>
              <a:t>“Strong force” is exclusively for quarks and particle made up of quarks.</a:t>
            </a:r>
          </a:p>
          <a:p>
            <a:endParaRPr lang="en-AU" sz="2800" dirty="0" smtClean="0"/>
          </a:p>
          <a:p>
            <a:r>
              <a:rPr lang="en-AU" sz="2800" dirty="0" smtClean="0"/>
              <a:t>“Strong nuclear force” is for nucleons in the nucleus. </a:t>
            </a:r>
          </a:p>
          <a:p>
            <a:endParaRPr lang="en-AU" sz="2800" dirty="0" smtClean="0"/>
          </a:p>
          <a:p>
            <a:r>
              <a:rPr lang="en-AU" sz="2800" dirty="0" smtClean="0"/>
              <a:t>But for particles made up of quarks, such as protons and neutrons, found in the nucleus, these labels, </a:t>
            </a:r>
            <a:r>
              <a:rPr lang="en-AU" sz="2800" dirty="0" err="1" smtClean="0"/>
              <a:t>i.e</a:t>
            </a:r>
            <a:r>
              <a:rPr lang="en-AU" sz="2800" dirty="0" smtClean="0"/>
              <a:t> “strong force” and “strong nuclear force” are interchangeable.</a:t>
            </a:r>
          </a:p>
          <a:p>
            <a:endParaRPr lang="en-AU" sz="2800" dirty="0"/>
          </a:p>
        </p:txBody>
      </p:sp>
    </p:spTree>
    <p:extLst>
      <p:ext uri="{BB962C8B-B14F-4D97-AF65-F5344CB8AC3E}">
        <p14:creationId xmlns:p14="http://schemas.microsoft.com/office/powerpoint/2010/main" val="2100057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Strong Force</a:t>
            </a:r>
            <a:endParaRPr lang="en-AU" dirty="0"/>
          </a:p>
        </p:txBody>
      </p:sp>
      <p:sp>
        <p:nvSpPr>
          <p:cNvPr id="3" name="Content Placeholder 2"/>
          <p:cNvSpPr>
            <a:spLocks noGrp="1"/>
          </p:cNvSpPr>
          <p:nvPr>
            <p:ph idx="1"/>
          </p:nvPr>
        </p:nvSpPr>
        <p:spPr>
          <a:xfrm>
            <a:off x="457200" y="1484784"/>
            <a:ext cx="8435280" cy="5256584"/>
          </a:xfrm>
        </p:spPr>
        <p:txBody>
          <a:bodyPr>
            <a:normAutofit lnSpcReduction="10000"/>
          </a:bodyPr>
          <a:lstStyle/>
          <a:p>
            <a:pPr marL="0" indent="0">
              <a:buNone/>
            </a:pPr>
            <a:r>
              <a:rPr lang="en-AU" sz="2600" dirty="0" smtClean="0"/>
              <a:t>This is a force holding the protons with other protons and neutrons within the nucleus. </a:t>
            </a:r>
          </a:p>
          <a:p>
            <a:endParaRPr lang="en-AU" sz="2600" dirty="0" smtClean="0"/>
          </a:p>
          <a:p>
            <a:pPr marL="0" indent="0">
              <a:buNone/>
            </a:pPr>
            <a:r>
              <a:rPr lang="en-AU" sz="2600" dirty="0" smtClean="0"/>
              <a:t>Even the quarks that make up the protons and neutrons are held together by gluons (a strong force).</a:t>
            </a:r>
          </a:p>
          <a:p>
            <a:endParaRPr lang="en-AU" sz="2600" dirty="0" smtClean="0"/>
          </a:p>
          <a:p>
            <a:endParaRPr lang="en-AU" sz="2600" dirty="0" smtClean="0"/>
          </a:p>
          <a:p>
            <a:endParaRPr lang="en-AU" sz="2600" dirty="0"/>
          </a:p>
          <a:p>
            <a:endParaRPr lang="en-AU" sz="2600" dirty="0"/>
          </a:p>
          <a:p>
            <a:endParaRPr lang="en-AU" sz="2600" dirty="0" smtClean="0"/>
          </a:p>
          <a:p>
            <a:pPr marL="0" indent="0">
              <a:buNone/>
            </a:pPr>
            <a:r>
              <a:rPr lang="en-AU" sz="2600" dirty="0" smtClean="0"/>
              <a:t>Two events occur that keeps these nucleons bound</a:t>
            </a:r>
          </a:p>
          <a:p>
            <a:pPr marL="898525" indent="-358775"/>
            <a:r>
              <a:rPr lang="en-AU" sz="2600" dirty="0"/>
              <a:t>The meson interaction (a type of boson) </a:t>
            </a:r>
          </a:p>
          <a:p>
            <a:pPr marL="898525" indent="-358775"/>
            <a:r>
              <a:rPr lang="en-AU" sz="2600" dirty="0" smtClean="0"/>
              <a:t>The nuclear force to electromagnetism force </a:t>
            </a:r>
            <a:r>
              <a:rPr lang="en-AU" sz="2600" dirty="0"/>
              <a:t>(aka electrostatic force</a:t>
            </a:r>
            <a:r>
              <a:rPr lang="en-AU" sz="2600" dirty="0" smtClean="0"/>
              <a:t>) relationship.</a:t>
            </a:r>
          </a:p>
          <a:p>
            <a:endParaRPr lang="en-AU" sz="2600" dirty="0" smtClean="0"/>
          </a:p>
          <a:p>
            <a:endParaRPr lang="en-AU" sz="2600" dirty="0"/>
          </a:p>
          <a:p>
            <a:endParaRPr lang="en-AU" sz="2600" dirty="0"/>
          </a:p>
          <a:p>
            <a:endParaRPr lang="en-AU"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301416"/>
            <a:ext cx="3981450" cy="1783768"/>
          </a:xfrm>
          <a:prstGeom prst="rect">
            <a:avLst/>
          </a:prstGeom>
        </p:spPr>
      </p:pic>
    </p:spTree>
    <p:extLst>
      <p:ext uri="{BB962C8B-B14F-4D97-AF65-F5344CB8AC3E}">
        <p14:creationId xmlns:p14="http://schemas.microsoft.com/office/powerpoint/2010/main" val="3633296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Strong Force: Mesons</a:t>
            </a:r>
            <a:endParaRPr lang="en-AU" dirty="0"/>
          </a:p>
        </p:txBody>
      </p:sp>
      <p:sp>
        <p:nvSpPr>
          <p:cNvPr id="3" name="Content Placeholder 2"/>
          <p:cNvSpPr>
            <a:spLocks noGrp="1"/>
          </p:cNvSpPr>
          <p:nvPr>
            <p:ph idx="1"/>
          </p:nvPr>
        </p:nvSpPr>
        <p:spPr>
          <a:xfrm>
            <a:off x="251520" y="1484784"/>
            <a:ext cx="4032448" cy="5256584"/>
          </a:xfrm>
        </p:spPr>
        <p:txBody>
          <a:bodyPr>
            <a:normAutofit/>
          </a:bodyPr>
          <a:lstStyle/>
          <a:p>
            <a:pPr marL="0" indent="0">
              <a:buNone/>
            </a:pPr>
            <a:r>
              <a:rPr lang="en-AU" sz="2600" dirty="0" smtClean="0"/>
              <a:t>A strong nuclear force relies on mesons being exchanged between nucleons (a meson is a quark and antiquark). The meson bounces between two nucleons and this is the strong force holding them together. </a:t>
            </a:r>
          </a:p>
          <a:p>
            <a:endParaRPr lang="en-AU"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590381"/>
            <a:ext cx="5148064" cy="53024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5166027"/>
            <a:ext cx="2053977" cy="1691973"/>
          </a:xfrm>
          <a:prstGeom prst="rect">
            <a:avLst/>
          </a:prstGeom>
        </p:spPr>
      </p:pic>
    </p:spTree>
    <p:extLst>
      <p:ext uri="{BB962C8B-B14F-4D97-AF65-F5344CB8AC3E}">
        <p14:creationId xmlns:p14="http://schemas.microsoft.com/office/powerpoint/2010/main" val="1445614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 Mesons</a:t>
            </a:r>
          </a:p>
        </p:txBody>
      </p:sp>
      <p:sp>
        <p:nvSpPr>
          <p:cNvPr id="3" name="Content Placeholder 2"/>
          <p:cNvSpPr>
            <a:spLocks noGrp="1"/>
          </p:cNvSpPr>
          <p:nvPr>
            <p:ph idx="1"/>
          </p:nvPr>
        </p:nvSpPr>
        <p:spPr>
          <a:xfrm>
            <a:off x="251520" y="1484784"/>
            <a:ext cx="8640960" cy="4687733"/>
          </a:xfrm>
        </p:spPr>
        <p:txBody>
          <a:bodyPr>
            <a:normAutofit/>
          </a:bodyPr>
          <a:lstStyle/>
          <a:p>
            <a:pPr marL="0" indent="0">
              <a:buNone/>
            </a:pPr>
            <a:r>
              <a:rPr lang="en-AU" sz="2600" dirty="0" smtClean="0"/>
              <a:t>The quarks of an individual nuclei are constantly interacting with each other through the gluons (strong forces).</a:t>
            </a:r>
          </a:p>
          <a:p>
            <a:pPr marL="0" indent="0">
              <a:buNone/>
            </a:pPr>
            <a:r>
              <a:rPr lang="en-AU" sz="2600" dirty="0" smtClean="0"/>
              <a:t>Two nuclei also interact with use of mesons. Most commonly Pion Mesons.</a:t>
            </a:r>
            <a:endParaRPr lang="en-AU" sz="2600" dirty="0"/>
          </a:p>
        </p:txBody>
      </p:sp>
      <p:pic>
        <p:nvPicPr>
          <p:cNvPr id="4" name="Qua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3649525"/>
            <a:ext cx="5703956" cy="3208475"/>
          </a:xfrm>
          <a:prstGeom prst="rect">
            <a:avLst/>
          </a:prstGeom>
        </p:spPr>
      </p:pic>
    </p:spTree>
    <p:extLst>
      <p:ext uri="{BB962C8B-B14F-4D97-AF65-F5344CB8AC3E}">
        <p14:creationId xmlns:p14="http://schemas.microsoft.com/office/powerpoint/2010/main" val="2993232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8424936" cy="5174352"/>
          </a:xfrm>
        </p:spPr>
        <p:txBody>
          <a:bodyPr>
            <a:noAutofit/>
          </a:bodyPr>
          <a:lstStyle/>
          <a:p>
            <a:pPr marL="0" indent="0">
              <a:buNone/>
            </a:pPr>
            <a:r>
              <a:rPr lang="en-AU" sz="2600" dirty="0" smtClean="0"/>
              <a:t>If two protons are far enough apart, then the force of electromagnetism is going to push them apart. </a:t>
            </a:r>
          </a:p>
          <a:p>
            <a:endParaRPr lang="en-AU" sz="2600" dirty="0"/>
          </a:p>
          <a:p>
            <a:endParaRPr lang="en-AU" sz="2600" dirty="0"/>
          </a:p>
          <a:p>
            <a:endParaRPr lang="en-AU" sz="2600" dirty="0" smtClean="0"/>
          </a:p>
          <a:p>
            <a:pPr marL="0" indent="0">
              <a:buNone/>
            </a:pPr>
            <a:endParaRPr lang="en-AU" sz="2600" dirty="0" smtClean="0"/>
          </a:p>
          <a:p>
            <a:pPr marL="0" indent="0">
              <a:buNone/>
            </a:pPr>
            <a:endParaRPr lang="en-AU" sz="2600" dirty="0"/>
          </a:p>
          <a:p>
            <a:pPr marL="0" indent="0">
              <a:buNone/>
            </a:pPr>
            <a:endParaRPr lang="en-AU" sz="2600" dirty="0" smtClean="0"/>
          </a:p>
          <a:p>
            <a:pPr marL="0" indent="0">
              <a:buNone/>
            </a:pPr>
            <a:endParaRPr lang="en-AU" sz="2600" dirty="0" smtClean="0"/>
          </a:p>
          <a:p>
            <a:pPr marL="0" indent="0">
              <a:buNone/>
            </a:pPr>
            <a:endParaRPr lang="en-AU" sz="2600" dirty="0"/>
          </a:p>
          <a:p>
            <a:pPr marL="0" indent="0">
              <a:buNone/>
            </a:pPr>
            <a:r>
              <a:rPr lang="en-AU" sz="2600" dirty="0" smtClean="0"/>
              <a:t>There is a “zone” where the strong force is greater than electromagnetism. This allows the two protons to stay close. </a:t>
            </a:r>
            <a:endParaRPr lang="en-AU" sz="2600" dirty="0"/>
          </a:p>
        </p:txBody>
      </p:sp>
      <p:sp>
        <p:nvSpPr>
          <p:cNvPr id="5" name="Rectangle 4"/>
          <p:cNvSpPr/>
          <p:nvPr/>
        </p:nvSpPr>
        <p:spPr>
          <a:xfrm>
            <a:off x="5118194" y="2531070"/>
            <a:ext cx="4025806" cy="2914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0" y="253536"/>
            <a:ext cx="8686800" cy="1143000"/>
          </a:xfrm>
        </p:spPr>
        <p:txBody>
          <a:bodyPr>
            <a:normAutofit fontScale="90000"/>
          </a:bodyPr>
          <a:lstStyle/>
          <a:p>
            <a:r>
              <a:rPr lang="en-AU" dirty="0" smtClean="0"/>
              <a:t>Strong Force: Electromagnetism</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1070"/>
            <a:ext cx="5322655" cy="29141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56" y="2564904"/>
            <a:ext cx="1178614" cy="1152128"/>
          </a:xfrm>
          <a:prstGeom prst="rect">
            <a:avLst/>
          </a:prstGeom>
        </p:spPr>
      </p:pic>
      <p:sp>
        <p:nvSpPr>
          <p:cNvPr id="7" name="TextBox 6"/>
          <p:cNvSpPr txBox="1"/>
          <p:nvPr/>
        </p:nvSpPr>
        <p:spPr>
          <a:xfrm>
            <a:off x="4972732" y="3717032"/>
            <a:ext cx="4243276" cy="1508105"/>
          </a:xfrm>
          <a:prstGeom prst="rect">
            <a:avLst/>
          </a:prstGeom>
          <a:noFill/>
        </p:spPr>
        <p:txBody>
          <a:bodyPr wrap="square" rtlCol="0">
            <a:spAutoFit/>
          </a:bodyPr>
          <a:lstStyle/>
          <a:p>
            <a:r>
              <a:rPr lang="en-AU" sz="2300" dirty="0" smtClean="0">
                <a:solidFill>
                  <a:schemeClr val="tx2">
                    <a:lumMod val="25000"/>
                  </a:schemeClr>
                </a:solidFill>
              </a:rPr>
              <a:t>Within the zone </a:t>
            </a:r>
          </a:p>
          <a:p>
            <a:r>
              <a:rPr lang="en-AU" sz="2300" dirty="0">
                <a:solidFill>
                  <a:schemeClr val="tx2">
                    <a:lumMod val="25000"/>
                  </a:schemeClr>
                </a:solidFill>
              </a:rPr>
              <a:t> </a:t>
            </a:r>
            <a:r>
              <a:rPr lang="en-AU" sz="2300" dirty="0" smtClean="0">
                <a:solidFill>
                  <a:schemeClr val="tx2">
                    <a:lumMod val="25000"/>
                  </a:schemeClr>
                </a:solidFill>
              </a:rPr>
              <a:t>   Strong Force &gt; Electrostatic</a:t>
            </a:r>
          </a:p>
          <a:p>
            <a:r>
              <a:rPr lang="en-AU" sz="2300" dirty="0" smtClean="0">
                <a:solidFill>
                  <a:schemeClr val="tx2">
                    <a:lumMod val="25000"/>
                  </a:schemeClr>
                </a:solidFill>
              </a:rPr>
              <a:t>Outside the zone</a:t>
            </a:r>
          </a:p>
          <a:p>
            <a:r>
              <a:rPr lang="en-AU" sz="2300" dirty="0">
                <a:solidFill>
                  <a:schemeClr val="tx2">
                    <a:lumMod val="25000"/>
                  </a:schemeClr>
                </a:solidFill>
              </a:rPr>
              <a:t> </a:t>
            </a:r>
            <a:r>
              <a:rPr lang="en-AU" sz="2300" dirty="0" smtClean="0">
                <a:solidFill>
                  <a:schemeClr val="tx2">
                    <a:lumMod val="25000"/>
                  </a:schemeClr>
                </a:solidFill>
              </a:rPr>
              <a:t>   Electrostatic &gt; Strong Force</a:t>
            </a:r>
            <a:endParaRPr lang="en-AU" sz="2300" dirty="0">
              <a:solidFill>
                <a:schemeClr val="tx2">
                  <a:lumMod val="25000"/>
                </a:schemeClr>
              </a:solidFill>
            </a:endParaRPr>
          </a:p>
        </p:txBody>
      </p:sp>
      <p:sp>
        <p:nvSpPr>
          <p:cNvPr id="8" name="Right Arrow 7"/>
          <p:cNvSpPr/>
          <p:nvPr/>
        </p:nvSpPr>
        <p:spPr>
          <a:xfrm>
            <a:off x="7938272" y="3032956"/>
            <a:ext cx="292537"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9593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8424936" cy="5174352"/>
          </a:xfrm>
        </p:spPr>
        <p:txBody>
          <a:bodyPr>
            <a:noAutofit/>
          </a:bodyPr>
          <a:lstStyle/>
          <a:p>
            <a:pPr marL="0" indent="0">
              <a:buNone/>
            </a:pPr>
            <a:r>
              <a:rPr lang="en-AU" sz="2600" dirty="0" smtClean="0"/>
              <a:t>This strong force diameter of about 2 </a:t>
            </a:r>
            <a:r>
              <a:rPr lang="en-AU" sz="2600" dirty="0" err="1" smtClean="0"/>
              <a:t>femtometers</a:t>
            </a:r>
            <a:r>
              <a:rPr lang="en-AU" sz="2600" dirty="0" smtClean="0"/>
              <a:t> (or 2 x 10</a:t>
            </a:r>
            <a:r>
              <a:rPr lang="en-AU" sz="2600" baseline="30000" dirty="0" smtClean="0"/>
              <a:t>-15</a:t>
            </a:r>
            <a:r>
              <a:rPr lang="en-AU" sz="2600" dirty="0" smtClean="0"/>
              <a:t> m). </a:t>
            </a:r>
          </a:p>
          <a:p>
            <a:pPr marL="0" indent="0">
              <a:buNone/>
            </a:pPr>
            <a:r>
              <a:rPr lang="en-AU" sz="2600" dirty="0" smtClean="0"/>
              <a:t>This is about </a:t>
            </a:r>
            <a:r>
              <a:rPr lang="en-AU" sz="2600" dirty="0"/>
              <a:t>2 ½ </a:t>
            </a:r>
            <a:r>
              <a:rPr lang="en-AU" sz="2600" dirty="0" smtClean="0"/>
              <a:t>times greater than a proton (a proton is about 0.877</a:t>
            </a:r>
            <a:r>
              <a:rPr lang="en-AU" sz="2600" dirty="0"/>
              <a:t> x 10</a:t>
            </a:r>
            <a:r>
              <a:rPr lang="en-AU" sz="2600" baseline="30000" dirty="0"/>
              <a:t>-15</a:t>
            </a:r>
            <a:r>
              <a:rPr lang="en-AU" sz="2600" dirty="0"/>
              <a:t> </a:t>
            </a:r>
            <a:r>
              <a:rPr lang="en-AU" sz="2600" dirty="0" smtClean="0"/>
              <a:t>m).</a:t>
            </a:r>
          </a:p>
          <a:p>
            <a:endParaRPr lang="en-AU" sz="2600" dirty="0" smtClean="0"/>
          </a:p>
          <a:p>
            <a:endParaRPr lang="en-AU" sz="2600" dirty="0"/>
          </a:p>
        </p:txBody>
      </p:sp>
      <p:sp>
        <p:nvSpPr>
          <p:cNvPr id="2" name="Title 1"/>
          <p:cNvSpPr>
            <a:spLocks noGrp="1"/>
          </p:cNvSpPr>
          <p:nvPr>
            <p:ph type="title"/>
          </p:nvPr>
        </p:nvSpPr>
        <p:spPr>
          <a:xfrm>
            <a:off x="0" y="253536"/>
            <a:ext cx="8686800" cy="1143000"/>
          </a:xfrm>
        </p:spPr>
        <p:txBody>
          <a:bodyPr>
            <a:normAutofit fontScale="90000"/>
          </a:bodyPr>
          <a:lstStyle/>
          <a:p>
            <a:r>
              <a:rPr lang="en-AU" dirty="0" smtClean="0"/>
              <a:t>Strong Force: Electromagnetism</a:t>
            </a:r>
            <a:endParaRPr lang="en-AU"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834" y="3140968"/>
            <a:ext cx="4653856" cy="31602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50" y="3416294"/>
            <a:ext cx="3459207" cy="2460978"/>
          </a:xfrm>
          <a:prstGeom prst="rect">
            <a:avLst/>
          </a:prstGeom>
          <a:solidFill>
            <a:schemeClr val="tx1"/>
          </a:solidFill>
        </p:spPr>
      </p:pic>
    </p:spTree>
    <p:extLst>
      <p:ext uri="{BB962C8B-B14F-4D97-AF65-F5344CB8AC3E}">
        <p14:creationId xmlns:p14="http://schemas.microsoft.com/office/powerpoint/2010/main" val="4262276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23000"/>
            <a:ext cx="8424936" cy="5174352"/>
          </a:xfrm>
        </p:spPr>
        <p:txBody>
          <a:bodyPr>
            <a:noAutofit/>
          </a:bodyPr>
          <a:lstStyle/>
          <a:p>
            <a:pPr marL="0" indent="0">
              <a:buNone/>
            </a:pPr>
            <a:r>
              <a:rPr lang="en-AU" sz="2600" dirty="0" smtClean="0"/>
              <a:t>So hydrogen has one proton that will easily sit within this “barrier”. Helium has 4 nucleon, that again all sit inside the “barrier”. Also there is more nucleon and hence greater strong force between all of them, hence a greater binding energy. </a:t>
            </a:r>
            <a:r>
              <a:rPr lang="en-AU" sz="2600" dirty="0"/>
              <a:t>However with larger atoms, we </a:t>
            </a:r>
            <a:endParaRPr lang="en-AU" sz="2600" dirty="0" smtClean="0"/>
          </a:p>
          <a:p>
            <a:endParaRPr lang="en-AU" sz="2600" dirty="0" smtClean="0"/>
          </a:p>
          <a:p>
            <a:endParaRPr lang="en-AU" sz="2600" dirty="0"/>
          </a:p>
        </p:txBody>
      </p:sp>
      <p:sp>
        <p:nvSpPr>
          <p:cNvPr id="2" name="Title 1"/>
          <p:cNvSpPr>
            <a:spLocks noGrp="1"/>
          </p:cNvSpPr>
          <p:nvPr>
            <p:ph type="title"/>
          </p:nvPr>
        </p:nvSpPr>
        <p:spPr>
          <a:xfrm>
            <a:off x="0" y="253536"/>
            <a:ext cx="8686800" cy="1143000"/>
          </a:xfrm>
        </p:spPr>
        <p:txBody>
          <a:bodyPr>
            <a:normAutofit fontScale="90000"/>
          </a:bodyPr>
          <a:lstStyle/>
          <a:p>
            <a:r>
              <a:rPr lang="en-AU" dirty="0" smtClean="0"/>
              <a:t>Strong Force: Electromagnetism</a:t>
            </a:r>
            <a:endParaRPr lang="en-AU"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607642"/>
            <a:ext cx="4762500" cy="3133725"/>
          </a:xfrm>
          <a:prstGeom prst="rect">
            <a:avLst/>
          </a:prstGeom>
          <a:solidFill>
            <a:schemeClr val="tx1"/>
          </a:solidFill>
        </p:spPr>
      </p:pic>
      <p:sp>
        <p:nvSpPr>
          <p:cNvPr id="9" name="Content Placeholder 2"/>
          <p:cNvSpPr txBox="1">
            <a:spLocks/>
          </p:cNvSpPr>
          <p:nvPr/>
        </p:nvSpPr>
        <p:spPr>
          <a:xfrm>
            <a:off x="4932040" y="3393459"/>
            <a:ext cx="4040832" cy="3203893"/>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marL="0" indent="0">
              <a:buFont typeface="Wingdings 2"/>
              <a:buNone/>
            </a:pPr>
            <a:r>
              <a:rPr lang="en-AU" sz="2600" dirty="0" smtClean="0"/>
              <a:t>start to get nucleons outside the “barrier”. </a:t>
            </a:r>
          </a:p>
          <a:p>
            <a:pPr marL="0" indent="0">
              <a:buFont typeface="Wingdings 2"/>
              <a:buNone/>
            </a:pPr>
            <a:r>
              <a:rPr lang="en-AU" sz="2600" dirty="0" smtClean="0"/>
              <a:t>The graph shows this occurs after Iron-56. Now the strong forces are not great enough to hold those nucleons in and we start getting radio decay. </a:t>
            </a:r>
          </a:p>
          <a:p>
            <a:endParaRPr lang="en-AU" sz="2600" dirty="0" smtClean="0"/>
          </a:p>
          <a:p>
            <a:endParaRPr lang="en-AU" sz="2600" dirty="0"/>
          </a:p>
        </p:txBody>
      </p:sp>
    </p:spTree>
    <p:extLst>
      <p:ext uri="{BB962C8B-B14F-4D97-AF65-F5344CB8AC3E}">
        <p14:creationId xmlns:p14="http://schemas.microsoft.com/office/powerpoint/2010/main" val="4122339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Quarks Spin</a:t>
            </a:r>
            <a:endParaRPr lang="en-AU" dirty="0"/>
          </a:p>
        </p:txBody>
      </p:sp>
      <p:pic>
        <p:nvPicPr>
          <p:cNvPr id="26628" name="Picture 4" descr="http://news.phy.duke.edu/wp-content/uploads/2012/02/Screen-shot-2012-02-14-at-1.28.41-PM.png"/>
          <p:cNvPicPr>
            <a:picLocks noChangeAspect="1" noChangeArrowheads="1"/>
          </p:cNvPicPr>
          <p:nvPr/>
        </p:nvPicPr>
        <p:blipFill>
          <a:blip r:embed="rId2"/>
          <a:srcRect/>
          <a:stretch>
            <a:fillRect/>
          </a:stretch>
        </p:blipFill>
        <p:spPr bwMode="auto">
          <a:xfrm>
            <a:off x="2843808" y="3876962"/>
            <a:ext cx="8058175" cy="2988043"/>
          </a:xfrm>
          <a:prstGeom prst="rect">
            <a:avLst/>
          </a:prstGeom>
          <a:noFill/>
        </p:spPr>
      </p:pic>
      <p:sp>
        <p:nvSpPr>
          <p:cNvPr id="13" name="Rectangle 12"/>
          <p:cNvSpPr/>
          <p:nvPr/>
        </p:nvSpPr>
        <p:spPr>
          <a:xfrm>
            <a:off x="2843808" y="3876962"/>
            <a:ext cx="1500198" cy="2792398"/>
          </a:xfrm>
          <a:prstGeom prst="rect">
            <a:avLst/>
          </a:prstGeom>
          <a:solidFill>
            <a:srgbClr val="6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626" name="Picture 2" descr="http://www.physicsforidiots.com/ParticlesandForces/spin.jpg"/>
          <p:cNvPicPr>
            <a:picLocks noChangeAspect="1" noChangeArrowheads="1"/>
          </p:cNvPicPr>
          <p:nvPr/>
        </p:nvPicPr>
        <p:blipFill>
          <a:blip r:embed="rId3"/>
          <a:srcRect/>
          <a:stretch>
            <a:fillRect/>
          </a:stretch>
        </p:blipFill>
        <p:spPr bwMode="auto">
          <a:xfrm>
            <a:off x="3862303" y="3876962"/>
            <a:ext cx="3272059" cy="2972785"/>
          </a:xfrm>
          <a:prstGeom prst="rect">
            <a:avLst/>
          </a:prstGeom>
          <a:noFill/>
        </p:spPr>
      </p:pic>
      <p:sp>
        <p:nvSpPr>
          <p:cNvPr id="3" name="Content Placeholder 2"/>
          <p:cNvSpPr>
            <a:spLocks noGrp="1"/>
          </p:cNvSpPr>
          <p:nvPr>
            <p:ph idx="1"/>
          </p:nvPr>
        </p:nvSpPr>
        <p:spPr>
          <a:xfrm>
            <a:off x="457200" y="1556792"/>
            <a:ext cx="8686800" cy="5015479"/>
          </a:xfrm>
        </p:spPr>
        <p:txBody>
          <a:bodyPr>
            <a:normAutofit/>
          </a:bodyPr>
          <a:lstStyle/>
          <a:p>
            <a:pPr>
              <a:buNone/>
            </a:pPr>
            <a:r>
              <a:rPr lang="en-AU" sz="2800" dirty="0" smtClean="0"/>
              <a:t>Spin </a:t>
            </a:r>
            <a:r>
              <a:rPr lang="en-AU" sz="2800" dirty="0" smtClean="0">
                <a:latin typeface="Arial"/>
                <a:cs typeface="Arial"/>
              </a:rPr>
              <a:t>→ ±½.</a:t>
            </a:r>
          </a:p>
          <a:p>
            <a:pPr>
              <a:buNone/>
            </a:pPr>
            <a:endParaRPr lang="en-AU" sz="2800" dirty="0" smtClean="0"/>
          </a:p>
          <a:p>
            <a:pPr>
              <a:buNone/>
            </a:pPr>
            <a:r>
              <a:rPr lang="en-AU" sz="2800" dirty="0" smtClean="0"/>
              <a:t>Positive magnetic moments for quarks, and </a:t>
            </a:r>
            <a:r>
              <a:rPr lang="en-AU" sz="2800" dirty="0"/>
              <a:t>negative magnetic moments </a:t>
            </a:r>
            <a:r>
              <a:rPr lang="en-AU" sz="2800" dirty="0" smtClean="0"/>
              <a:t>for antiquarks.</a:t>
            </a:r>
          </a:p>
          <a:p>
            <a:pPr>
              <a:buNone/>
            </a:pPr>
            <a:r>
              <a:rPr lang="en-AU" sz="2800" dirty="0" smtClean="0"/>
              <a:t>Refers to the rotation of the particle around its axis, but is more </a:t>
            </a:r>
            <a:endParaRPr lang="en-AU" sz="2800" dirty="0"/>
          </a:p>
          <a:p>
            <a:pPr>
              <a:buNone/>
            </a:pPr>
            <a:r>
              <a:rPr lang="en-AU" sz="2800" dirty="0" smtClean="0"/>
              <a:t>	relevant when </a:t>
            </a:r>
          </a:p>
          <a:p>
            <a:pPr>
              <a:buNone/>
            </a:pPr>
            <a:r>
              <a:rPr lang="en-AU" sz="2800" dirty="0"/>
              <a:t>	</a:t>
            </a:r>
            <a:r>
              <a:rPr lang="en-AU" sz="2800" dirty="0" smtClean="0"/>
              <a:t>comparing larger </a:t>
            </a:r>
          </a:p>
          <a:p>
            <a:pPr>
              <a:buNone/>
            </a:pPr>
            <a:r>
              <a:rPr lang="en-AU" sz="2800" dirty="0"/>
              <a:t>	</a:t>
            </a:r>
            <a:r>
              <a:rPr lang="en-AU" sz="2800" dirty="0" smtClean="0"/>
              <a:t>particles made </a:t>
            </a:r>
          </a:p>
          <a:p>
            <a:pPr>
              <a:buNone/>
            </a:pPr>
            <a:r>
              <a:rPr lang="en-AU" sz="2800" dirty="0"/>
              <a:t>	</a:t>
            </a:r>
            <a:r>
              <a:rPr lang="en-AU" sz="2800" dirty="0" smtClean="0"/>
              <a:t>from quarks.</a:t>
            </a:r>
            <a:endParaRPr lang="en-AU"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Strong Force</a:t>
            </a:r>
            <a:endParaRPr lang="en-AU" dirty="0"/>
          </a:p>
        </p:txBody>
      </p:sp>
      <p:sp>
        <p:nvSpPr>
          <p:cNvPr id="3" name="Content Placeholder 2"/>
          <p:cNvSpPr>
            <a:spLocks noGrp="1"/>
          </p:cNvSpPr>
          <p:nvPr>
            <p:ph idx="1"/>
          </p:nvPr>
        </p:nvSpPr>
        <p:spPr>
          <a:xfrm>
            <a:off x="251520" y="1484784"/>
            <a:ext cx="8435280" cy="5184576"/>
          </a:xfrm>
        </p:spPr>
        <p:txBody>
          <a:bodyPr>
            <a:noAutofit/>
          </a:bodyPr>
          <a:lstStyle/>
          <a:p>
            <a:pPr marL="0" indent="0">
              <a:lnSpc>
                <a:spcPct val="80000"/>
              </a:lnSpc>
              <a:buNone/>
            </a:pPr>
            <a:r>
              <a:rPr lang="en-AU" sz="2600" b="1" u="sng" dirty="0" smtClean="0">
                <a:solidFill>
                  <a:schemeClr val="accent3"/>
                </a:solidFill>
              </a:rPr>
              <a:t>Example 10.2a:</a:t>
            </a:r>
            <a:r>
              <a:rPr lang="en-AU" sz="2600" dirty="0" smtClean="0"/>
              <a:t> Using your knowledge of the Gravitational Force and the Electrostatic Force, answer the following;</a:t>
            </a:r>
          </a:p>
          <a:p>
            <a:pPr marL="514350" indent="-514350">
              <a:lnSpc>
                <a:spcPct val="80000"/>
              </a:lnSpc>
              <a:buAutoNum type="alphaLcParenR"/>
            </a:pPr>
            <a:r>
              <a:rPr lang="en-AU" sz="2600" dirty="0" smtClean="0"/>
              <a:t>Calculate the gravitational force between two protons in a nucleus, given that they are a distance of 1.0 x 10</a:t>
            </a:r>
            <a:r>
              <a:rPr lang="en-AU" sz="2600" baseline="30000" dirty="0" smtClean="0"/>
              <a:t>-15</a:t>
            </a:r>
            <a:r>
              <a:rPr lang="en-AU" sz="2600" dirty="0" smtClean="0"/>
              <a:t> m from centre to centre of each other.</a:t>
            </a:r>
          </a:p>
          <a:p>
            <a:pPr marL="514350" indent="-514350">
              <a:lnSpc>
                <a:spcPct val="80000"/>
              </a:lnSpc>
              <a:buAutoNum type="alphaLcParenR"/>
            </a:pPr>
            <a:r>
              <a:rPr lang="en-AU" sz="2600" dirty="0" smtClean="0"/>
              <a:t>Find the electrostatic force between the two protons.</a:t>
            </a:r>
          </a:p>
          <a:p>
            <a:pPr marL="514350" indent="-514350">
              <a:lnSpc>
                <a:spcPct val="80000"/>
              </a:lnSpc>
              <a:buAutoNum type="alphaLcParenR"/>
            </a:pPr>
            <a:r>
              <a:rPr lang="en-AU" sz="2600" dirty="0" smtClean="0"/>
              <a:t>Calculate the ratio of the electrostatic force to the gravitational force between them.</a:t>
            </a:r>
          </a:p>
          <a:p>
            <a:pPr marL="514350" indent="-514350">
              <a:lnSpc>
                <a:spcPct val="80000"/>
              </a:lnSpc>
              <a:buAutoNum type="alphaLcParenR"/>
            </a:pPr>
            <a:r>
              <a:rPr lang="en-AU" sz="2600" dirty="0" smtClean="0"/>
              <a:t>Use this ratio to find the relative strength.</a:t>
            </a:r>
          </a:p>
          <a:p>
            <a:pPr marL="514350" indent="-514350">
              <a:lnSpc>
                <a:spcPct val="80000"/>
              </a:lnSpc>
              <a:buAutoNum type="alphaLcParenR"/>
            </a:pPr>
            <a:r>
              <a:rPr lang="en-AU" sz="2600" dirty="0" smtClean="0"/>
              <a:t>What does this tell us about the behaviour of more than one proton in the nucleus. Also what does it tell us about the atoms we know exist, in relation to the force holding them together.</a:t>
            </a:r>
            <a:endParaRPr lang="en-AU" sz="2600" dirty="0"/>
          </a:p>
        </p:txBody>
      </p:sp>
    </p:spTree>
    <p:extLst>
      <p:ext uri="{BB962C8B-B14F-4D97-AF65-F5344CB8AC3E}">
        <p14:creationId xmlns:p14="http://schemas.microsoft.com/office/powerpoint/2010/main" val="3964098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Electromagnetic Force</a:t>
            </a:r>
            <a:endParaRPr lang="en-AU" dirty="0"/>
          </a:p>
        </p:txBody>
      </p:sp>
      <p:sp>
        <p:nvSpPr>
          <p:cNvPr id="3" name="Content Placeholder 2"/>
          <p:cNvSpPr>
            <a:spLocks noGrp="1"/>
          </p:cNvSpPr>
          <p:nvPr>
            <p:ph idx="1"/>
          </p:nvPr>
        </p:nvSpPr>
        <p:spPr>
          <a:xfrm>
            <a:off x="457200" y="1646236"/>
            <a:ext cx="8229600" cy="4879107"/>
          </a:xfrm>
        </p:spPr>
        <p:txBody>
          <a:bodyPr>
            <a:normAutofit/>
          </a:bodyPr>
          <a:lstStyle/>
          <a:p>
            <a:pPr marL="0" indent="0">
              <a:buNone/>
            </a:pPr>
            <a:r>
              <a:rPr lang="en-AU" sz="2800" dirty="0"/>
              <a:t>Acts between electrically charged particles, both;</a:t>
            </a:r>
          </a:p>
          <a:p>
            <a:pPr marL="804863"/>
            <a:r>
              <a:rPr lang="en-AU" sz="2800" dirty="0"/>
              <a:t>electrostatically when particles are at rest </a:t>
            </a:r>
          </a:p>
          <a:p>
            <a:pPr marL="804863"/>
            <a:r>
              <a:rPr lang="en-AU" sz="2800" dirty="0"/>
              <a:t>electric and magnetic when particles are moving relative to one another.</a:t>
            </a:r>
          </a:p>
          <a:p>
            <a:pPr marL="0" indent="0">
              <a:buNone/>
            </a:pPr>
            <a:endParaRPr lang="en-AU" sz="2800" dirty="0" smtClean="0"/>
          </a:p>
          <a:p>
            <a:pPr marL="0" indent="0">
              <a:buNone/>
            </a:pPr>
            <a:r>
              <a:rPr lang="en-AU" sz="2800" dirty="0" smtClean="0"/>
              <a:t>Due to particles known as Photons.</a:t>
            </a:r>
          </a:p>
          <a:p>
            <a:pPr marL="0" indent="0">
              <a:buNone/>
            </a:pPr>
            <a:endParaRPr lang="en-AU" sz="2800" dirty="0" smtClean="0"/>
          </a:p>
          <a:p>
            <a:pPr marL="0" indent="0">
              <a:buNone/>
            </a:pPr>
            <a:r>
              <a:rPr lang="en-AU" sz="2800" dirty="0" smtClean="0"/>
              <a:t>Determines properties of </a:t>
            </a:r>
            <a:r>
              <a:rPr lang="en-AU" sz="2800" dirty="0"/>
              <a:t>chemical </a:t>
            </a:r>
            <a:r>
              <a:rPr lang="en-AU" sz="2800" dirty="0" smtClean="0"/>
              <a:t>elements, including the chemical bonding.</a:t>
            </a:r>
          </a:p>
          <a:p>
            <a:pPr marL="0" indent="0">
              <a:buNone/>
            </a:pPr>
            <a:endParaRPr lang="en-AU" sz="2800" dirty="0" smtClean="0"/>
          </a:p>
          <a:p>
            <a:endParaRPr lang="en-AU" sz="2800" dirty="0" smtClean="0"/>
          </a:p>
          <a:p>
            <a:endParaRPr lang="en-AU" sz="2800" dirty="0" smtClean="0"/>
          </a:p>
          <a:p>
            <a:endParaRPr lang="en-AU" sz="2800" dirty="0"/>
          </a:p>
        </p:txBody>
      </p:sp>
    </p:spTree>
    <p:extLst>
      <p:ext uri="{BB962C8B-B14F-4D97-AF65-F5344CB8AC3E}">
        <p14:creationId xmlns:p14="http://schemas.microsoft.com/office/powerpoint/2010/main" val="4125760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Weak Nuclear Force</a:t>
            </a:r>
            <a:endParaRPr lang="en-AU" dirty="0"/>
          </a:p>
        </p:txBody>
      </p:sp>
      <p:sp>
        <p:nvSpPr>
          <p:cNvPr id="3" name="Content Placeholder 2"/>
          <p:cNvSpPr>
            <a:spLocks noGrp="1"/>
          </p:cNvSpPr>
          <p:nvPr>
            <p:ph idx="1"/>
          </p:nvPr>
        </p:nvSpPr>
        <p:spPr/>
        <p:txBody>
          <a:bodyPr>
            <a:normAutofit/>
          </a:bodyPr>
          <a:lstStyle/>
          <a:p>
            <a:pPr marL="0" indent="0">
              <a:buNone/>
            </a:pPr>
            <a:r>
              <a:rPr lang="en-AU" sz="2700" dirty="0" smtClean="0"/>
              <a:t>Also known as weak interaction force.</a:t>
            </a:r>
          </a:p>
          <a:p>
            <a:endParaRPr lang="en-AU" sz="2700" dirty="0" smtClean="0"/>
          </a:p>
          <a:p>
            <a:pPr marL="0" indent="0">
              <a:buNone/>
            </a:pPr>
            <a:r>
              <a:rPr lang="en-AU" sz="2700" dirty="0" smtClean="0"/>
              <a:t>Involved in radioactive decay of nuclei.</a:t>
            </a:r>
          </a:p>
          <a:p>
            <a:endParaRPr lang="en-AU" sz="2700" dirty="0" smtClean="0"/>
          </a:p>
          <a:p>
            <a:pPr marL="0" indent="0">
              <a:buNone/>
            </a:pPr>
            <a:r>
              <a:rPr lang="en-AU" sz="2700" dirty="0" smtClean="0"/>
              <a:t>Particles responsible for the weak force are the W and Z Boson particles.</a:t>
            </a:r>
          </a:p>
          <a:p>
            <a:endParaRPr lang="en-AU" sz="2700" dirty="0" smtClean="0"/>
          </a:p>
          <a:p>
            <a:pPr marL="0" indent="0">
              <a:buNone/>
            </a:pPr>
            <a:r>
              <a:rPr lang="en-AU" sz="2700" dirty="0" smtClean="0"/>
              <a:t>Commonly involved in the Beta positive and Beta negative decays of nuclei.</a:t>
            </a:r>
            <a:endParaRPr lang="en-AU" sz="2700" dirty="0"/>
          </a:p>
        </p:txBody>
      </p:sp>
    </p:spTree>
    <p:extLst>
      <p:ext uri="{BB962C8B-B14F-4D97-AF65-F5344CB8AC3E}">
        <p14:creationId xmlns:p14="http://schemas.microsoft.com/office/powerpoint/2010/main" val="33468180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Weak Nuclear Forces</a:t>
            </a:r>
            <a:endParaRPr lang="en-AU" dirty="0"/>
          </a:p>
        </p:txBody>
      </p:sp>
      <p:sp>
        <p:nvSpPr>
          <p:cNvPr id="3" name="Content Placeholder 2"/>
          <p:cNvSpPr>
            <a:spLocks noGrp="1"/>
          </p:cNvSpPr>
          <p:nvPr>
            <p:ph idx="1"/>
          </p:nvPr>
        </p:nvSpPr>
        <p:spPr>
          <a:xfrm>
            <a:off x="251520" y="1484784"/>
            <a:ext cx="8640960" cy="4687733"/>
          </a:xfrm>
        </p:spPr>
        <p:txBody>
          <a:bodyPr>
            <a:normAutofit/>
          </a:bodyPr>
          <a:lstStyle/>
          <a:p>
            <a:pPr marL="0" indent="0">
              <a:buNone/>
            </a:pPr>
            <a:r>
              <a:rPr lang="en-AU" sz="2600" dirty="0" smtClean="0"/>
              <a:t>Transmutation can take place where a neutron is changed to a proton or  proton is changed to a neutron in the nucleus. This releases a Boson (weak force), which almost immediately changes to particles, such as neutrinos and electrons once ejected from the nucleus.</a:t>
            </a:r>
            <a:endParaRPr lang="en-AU" sz="2600" dirty="0"/>
          </a:p>
        </p:txBody>
      </p:sp>
      <p:pic>
        <p:nvPicPr>
          <p:cNvPr id="4" name="Qua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3649525"/>
            <a:ext cx="5703956" cy="3208475"/>
          </a:xfrm>
          <a:prstGeom prst="rect">
            <a:avLst/>
          </a:prstGeom>
        </p:spPr>
      </p:pic>
    </p:spTree>
    <p:extLst>
      <p:ext uri="{BB962C8B-B14F-4D97-AF65-F5344CB8AC3E}">
        <p14:creationId xmlns:p14="http://schemas.microsoft.com/office/powerpoint/2010/main" val="2224998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Gravitational Force</a:t>
            </a:r>
            <a:endParaRPr lang="en-AU" dirty="0"/>
          </a:p>
        </p:txBody>
      </p:sp>
      <p:sp>
        <p:nvSpPr>
          <p:cNvPr id="3" name="Content Placeholder 2"/>
          <p:cNvSpPr>
            <a:spLocks noGrp="1"/>
          </p:cNvSpPr>
          <p:nvPr>
            <p:ph idx="1"/>
          </p:nvPr>
        </p:nvSpPr>
        <p:spPr/>
        <p:txBody>
          <a:bodyPr>
            <a:normAutofit/>
          </a:bodyPr>
          <a:lstStyle/>
          <a:p>
            <a:pPr marL="0" indent="0">
              <a:buNone/>
            </a:pPr>
            <a:r>
              <a:rPr lang="en-AU" sz="2700" dirty="0" smtClean="0"/>
              <a:t>The weakest of the four fundamental forces.</a:t>
            </a:r>
          </a:p>
          <a:p>
            <a:pPr marL="0" indent="0">
              <a:buNone/>
            </a:pPr>
            <a:endParaRPr lang="en-AU" sz="2700" dirty="0" smtClean="0"/>
          </a:p>
          <a:p>
            <a:pPr marL="0" indent="0">
              <a:buNone/>
            </a:pPr>
            <a:r>
              <a:rPr lang="en-AU" sz="2700" dirty="0" smtClean="0"/>
              <a:t>Always attracts.</a:t>
            </a:r>
          </a:p>
          <a:p>
            <a:pPr marL="0" indent="0">
              <a:buNone/>
            </a:pPr>
            <a:endParaRPr lang="en-AU" sz="2700" dirty="0" smtClean="0"/>
          </a:p>
          <a:p>
            <a:pPr marL="0" indent="0">
              <a:buNone/>
            </a:pPr>
            <a:r>
              <a:rPr lang="en-AU" sz="2700" dirty="0" smtClean="0"/>
              <a:t>Particles involved in gravity are called gravitons.</a:t>
            </a:r>
          </a:p>
          <a:p>
            <a:pPr marL="0" indent="0">
              <a:buNone/>
            </a:pPr>
            <a:endParaRPr lang="en-AU" sz="2700" dirty="0" smtClean="0"/>
          </a:p>
          <a:p>
            <a:pPr marL="0" indent="0">
              <a:buNone/>
            </a:pPr>
            <a:r>
              <a:rPr lang="en-AU" sz="2700" dirty="0" smtClean="0"/>
              <a:t>Yet to be discovered.</a:t>
            </a:r>
          </a:p>
          <a:p>
            <a:pPr marL="0" indent="0">
              <a:buNone/>
            </a:pPr>
            <a:endParaRPr lang="en-AU" sz="2700" dirty="0" smtClean="0"/>
          </a:p>
          <a:p>
            <a:pPr marL="0" indent="0">
              <a:buNone/>
            </a:pPr>
            <a:r>
              <a:rPr lang="en-AU" sz="2700" dirty="0" smtClean="0"/>
              <a:t>F</a:t>
            </a:r>
            <a:r>
              <a:rPr lang="en-AU" sz="2700" baseline="-25000" dirty="0" smtClean="0"/>
              <a:t>G</a:t>
            </a:r>
            <a:r>
              <a:rPr lang="en-AU" sz="2700" dirty="0" smtClean="0"/>
              <a:t> = </a:t>
            </a:r>
            <a:r>
              <a:rPr lang="en-AU" sz="2700" u="sng" dirty="0" smtClean="0"/>
              <a:t>G m</a:t>
            </a:r>
            <a:r>
              <a:rPr lang="en-AU" sz="2700" baseline="-25000" dirty="0" smtClean="0"/>
              <a:t>1</a:t>
            </a:r>
            <a:r>
              <a:rPr lang="en-AU" sz="2700" u="sng" dirty="0" smtClean="0"/>
              <a:t> m</a:t>
            </a:r>
            <a:r>
              <a:rPr lang="en-AU" sz="2700" baseline="-25000" dirty="0" smtClean="0"/>
              <a:t>2</a:t>
            </a:r>
            <a:r>
              <a:rPr lang="en-AU" sz="2700" u="sng" dirty="0" smtClean="0"/>
              <a:t> </a:t>
            </a:r>
            <a:r>
              <a:rPr lang="en-AU" sz="2700" dirty="0" smtClean="0"/>
              <a:t>      shows its relationship with matter.</a:t>
            </a:r>
          </a:p>
          <a:p>
            <a:pPr marL="0" indent="0">
              <a:buNone/>
            </a:pPr>
            <a:r>
              <a:rPr lang="en-AU" sz="2700" dirty="0" smtClean="0"/>
              <a:t>             r</a:t>
            </a:r>
            <a:r>
              <a:rPr lang="en-AU" sz="2700" baseline="30000" dirty="0" smtClean="0"/>
              <a:t>2</a:t>
            </a:r>
            <a:endParaRPr lang="en-AU" sz="2700" baseline="30000" dirty="0"/>
          </a:p>
        </p:txBody>
      </p:sp>
    </p:spTree>
    <p:extLst>
      <p:ext uri="{BB962C8B-B14F-4D97-AF65-F5344CB8AC3E}">
        <p14:creationId xmlns:p14="http://schemas.microsoft.com/office/powerpoint/2010/main" val="18664636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10.2.2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9.3, </a:t>
            </a:r>
            <a:r>
              <a:rPr lang="en-AU" sz="2400" dirty="0">
                <a:latin typeface="Arial" pitchFamily="34" charset="0"/>
                <a:cs typeface="Arial" pitchFamily="34" charset="0"/>
              </a:rPr>
              <a:t>page </a:t>
            </a:r>
            <a:r>
              <a:rPr lang="en-AU" sz="2400" dirty="0" smtClean="0">
                <a:latin typeface="Arial" pitchFamily="34" charset="0"/>
                <a:cs typeface="Arial" pitchFamily="34" charset="0"/>
              </a:rPr>
              <a:t>269-273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a:t>
            </a:r>
            <a:r>
              <a:rPr lang="en-AU" sz="2400" dirty="0">
                <a:latin typeface="Arial" pitchFamily="34" charset="0"/>
                <a:cs typeface="Arial" pitchFamily="34" charset="0"/>
              </a:rPr>
              <a:t>&amp; </a:t>
            </a:r>
            <a:r>
              <a:rPr lang="en-AU" sz="2400" dirty="0" smtClean="0">
                <a:latin typeface="Arial" pitchFamily="34" charset="0"/>
                <a:cs typeface="Arial" pitchFamily="34" charset="0"/>
              </a:rPr>
              <a:t>Q2 </a:t>
            </a:r>
            <a:r>
              <a:rPr lang="en-AU" sz="2400" dirty="0">
                <a:latin typeface="Arial" pitchFamily="34" charset="0"/>
                <a:cs typeface="Arial" pitchFamily="34" charset="0"/>
              </a:rPr>
              <a:t>Set </a:t>
            </a:r>
            <a:r>
              <a:rPr lang="en-AU" sz="2400" dirty="0" smtClean="0">
                <a:latin typeface="Arial" pitchFamily="34" charset="0"/>
                <a:cs typeface="Arial" pitchFamily="34" charset="0"/>
              </a:rPr>
              <a:t>9.3</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248670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t>Feynman Diagrams, Baryon Number and Lepton Number</a:t>
            </a:r>
            <a:endParaRPr lang="en-AU" dirty="0"/>
          </a:p>
        </p:txBody>
      </p:sp>
      <p:sp>
        <p:nvSpPr>
          <p:cNvPr id="3" name="Subtitle 2"/>
          <p:cNvSpPr>
            <a:spLocks noGrp="1"/>
          </p:cNvSpPr>
          <p:nvPr>
            <p:ph type="subTitle" idx="1"/>
          </p:nvPr>
        </p:nvSpPr>
        <p:spPr/>
        <p:txBody>
          <a:bodyPr/>
          <a:lstStyle/>
          <a:p>
            <a:r>
              <a:rPr lang="en-AU" dirty="0" smtClean="0"/>
              <a:t>Chapter 9.3 Pages 269 - 273</a:t>
            </a:r>
            <a:endParaRPr lang="en-AU" dirty="0"/>
          </a:p>
        </p:txBody>
      </p:sp>
    </p:spTree>
    <p:extLst>
      <p:ext uri="{BB962C8B-B14F-4D97-AF65-F5344CB8AC3E}">
        <p14:creationId xmlns:p14="http://schemas.microsoft.com/office/powerpoint/2010/main" val="19649373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Conservation of the Baryon number and the Lepton number</a:t>
            </a:r>
            <a:endParaRPr lang="en-AU" dirty="0"/>
          </a:p>
        </p:txBody>
      </p:sp>
      <p:sp>
        <p:nvSpPr>
          <p:cNvPr id="3" name="Content Placeholder 2"/>
          <p:cNvSpPr>
            <a:spLocks noGrp="1"/>
          </p:cNvSpPr>
          <p:nvPr>
            <p:ph idx="1"/>
          </p:nvPr>
        </p:nvSpPr>
        <p:spPr>
          <a:xfrm>
            <a:off x="457200" y="1646236"/>
            <a:ext cx="8229600" cy="4951115"/>
          </a:xfrm>
        </p:spPr>
        <p:txBody>
          <a:bodyPr>
            <a:normAutofit lnSpcReduction="10000"/>
          </a:bodyPr>
          <a:lstStyle/>
          <a:p>
            <a:pPr marL="0" indent="0">
              <a:buNone/>
            </a:pPr>
            <a:r>
              <a:rPr lang="en-AU" sz="2700" b="1" u="sng" dirty="0" smtClean="0"/>
              <a:t>Baryon number:</a:t>
            </a:r>
            <a:r>
              <a:rPr lang="en-AU" sz="2700" dirty="0" smtClean="0"/>
              <a:t> whenever a reaction or decay occurs, the sum of the baryon numbers before the process must equal the sum of the baryon numbers after the process.</a:t>
            </a:r>
          </a:p>
          <a:p>
            <a:pPr marL="0" indent="0">
              <a:buNone/>
            </a:pPr>
            <a:endParaRPr lang="en-AU" sz="2700" dirty="0" smtClean="0"/>
          </a:p>
          <a:p>
            <a:pPr marL="0" indent="0">
              <a:buNone/>
            </a:pPr>
            <a:endParaRPr lang="en-AU" sz="2700" dirty="0" smtClean="0"/>
          </a:p>
          <a:p>
            <a:pPr marL="0" indent="0">
              <a:buNone/>
            </a:pPr>
            <a:r>
              <a:rPr lang="en-AU" sz="2700" b="1" u="sng" dirty="0" smtClean="0"/>
              <a:t>Lepton number:</a:t>
            </a:r>
            <a:r>
              <a:rPr lang="en-AU" sz="2700" dirty="0" smtClean="0"/>
              <a:t> the sum of all lepton numbers involved in the reaction must be equal to the sum of all lepton numbers in the product.</a:t>
            </a:r>
          </a:p>
          <a:p>
            <a:pPr marL="0" indent="0">
              <a:buNone/>
            </a:pPr>
            <a:endParaRPr lang="en-AU" sz="2700" dirty="0"/>
          </a:p>
          <a:p>
            <a:pPr marL="0" indent="0">
              <a:buNone/>
            </a:pPr>
            <a:r>
              <a:rPr lang="en-AU" sz="2700" b="1" u="sng" dirty="0" smtClean="0"/>
              <a:t>Charge number:</a:t>
            </a:r>
            <a:r>
              <a:rPr lang="en-AU" sz="2700" dirty="0" smtClean="0"/>
              <a:t> the sum of the charge must be conserved</a:t>
            </a:r>
          </a:p>
          <a:p>
            <a:endParaRPr lang="en-AU" sz="2700" dirty="0" smtClean="0"/>
          </a:p>
          <a:p>
            <a:endParaRPr lang="en-AU" sz="2700" dirty="0"/>
          </a:p>
        </p:txBody>
      </p:sp>
    </p:spTree>
    <p:extLst>
      <p:ext uri="{BB962C8B-B14F-4D97-AF65-F5344CB8AC3E}">
        <p14:creationId xmlns:p14="http://schemas.microsoft.com/office/powerpoint/2010/main" val="1985878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Feymans</a:t>
            </a:r>
            <a:r>
              <a:rPr lang="en-AU" dirty="0" smtClean="0"/>
              <a:t> Diagrams</a:t>
            </a:r>
            <a:endParaRPr lang="en-AU" dirty="0"/>
          </a:p>
        </p:txBody>
      </p:sp>
      <p:sp>
        <p:nvSpPr>
          <p:cNvPr id="3" name="Content Placeholder 2"/>
          <p:cNvSpPr>
            <a:spLocks noGrp="1"/>
          </p:cNvSpPr>
          <p:nvPr>
            <p:ph idx="1"/>
          </p:nvPr>
        </p:nvSpPr>
        <p:spPr/>
        <p:txBody>
          <a:bodyPr>
            <a:normAutofit lnSpcReduction="10000"/>
          </a:bodyPr>
          <a:lstStyle/>
          <a:p>
            <a:pPr>
              <a:buNone/>
            </a:pPr>
            <a:r>
              <a:rPr lang="en-AU" dirty="0" smtClean="0"/>
              <a:t>Graphical way to represent the exchange of forces. </a:t>
            </a:r>
          </a:p>
          <a:p>
            <a:pPr>
              <a:buNone/>
            </a:pPr>
            <a:endParaRPr lang="en-AU" dirty="0" smtClean="0"/>
          </a:p>
          <a:p>
            <a:pPr>
              <a:buNone/>
            </a:pPr>
            <a:endParaRPr lang="en-AU" dirty="0" smtClean="0"/>
          </a:p>
          <a:p>
            <a:pPr>
              <a:buNone/>
            </a:pPr>
            <a:endParaRPr lang="en-AU" dirty="0" smtClean="0"/>
          </a:p>
          <a:p>
            <a:pPr>
              <a:buNone/>
            </a:pPr>
            <a:endParaRPr lang="en-AU" dirty="0" smtClean="0"/>
          </a:p>
          <a:p>
            <a:pPr>
              <a:buNone/>
            </a:pPr>
            <a:endParaRPr lang="en-AU" dirty="0" smtClean="0"/>
          </a:p>
          <a:p>
            <a:pPr>
              <a:buNone/>
            </a:pPr>
            <a:endParaRPr lang="en-AU" dirty="0" smtClean="0"/>
          </a:p>
          <a:p>
            <a:pPr>
              <a:buNone/>
            </a:pPr>
            <a:endParaRPr lang="en-AU" dirty="0" smtClean="0"/>
          </a:p>
          <a:p>
            <a:pPr>
              <a:buNone/>
            </a:pPr>
            <a:r>
              <a:rPr lang="en-AU" dirty="0" smtClean="0"/>
              <a:t>Handout “</a:t>
            </a:r>
            <a:r>
              <a:rPr lang="en-AU" dirty="0" err="1" smtClean="0"/>
              <a:t>Feyman</a:t>
            </a:r>
            <a:r>
              <a:rPr lang="en-AU" dirty="0" smtClean="0"/>
              <a:t> Diagram”</a:t>
            </a:r>
            <a:endParaRPr lang="en-AU" dirty="0"/>
          </a:p>
        </p:txBody>
      </p:sp>
      <p:pic>
        <p:nvPicPr>
          <p:cNvPr id="4" name="Picture 3" descr="http://hyperphysics.phy-astr.gsu.edu/hbase/particles/imgpar/feynm4.gif"/>
          <p:cNvPicPr/>
          <p:nvPr/>
        </p:nvPicPr>
        <p:blipFill>
          <a:blip r:embed="rId2"/>
          <a:srcRect/>
          <a:stretch>
            <a:fillRect/>
          </a:stretch>
        </p:blipFill>
        <p:spPr bwMode="auto">
          <a:xfrm>
            <a:off x="785786" y="3500438"/>
            <a:ext cx="8072494" cy="1950853"/>
          </a:xfrm>
          <a:prstGeom prst="rect">
            <a:avLst/>
          </a:prstGeom>
          <a:solidFill>
            <a:schemeClr val="tx1"/>
          </a:solidFill>
          <a:ln w="9525">
            <a:noFill/>
            <a:miter lim="800000"/>
            <a:headEnd/>
            <a:tailEnd/>
          </a:ln>
        </p:spPr>
      </p:pic>
      <p:cxnSp>
        <p:nvCxnSpPr>
          <p:cNvPr id="6" name="Straight Arrow Connector 5"/>
          <p:cNvCxnSpPr/>
          <p:nvPr/>
        </p:nvCxnSpPr>
        <p:spPr>
          <a:xfrm rot="5400000" flipH="1" flipV="1">
            <a:off x="-463585" y="4321181"/>
            <a:ext cx="2214578" cy="1588"/>
          </a:xfrm>
          <a:prstGeom prst="straightConnector1">
            <a:avLst/>
          </a:prstGeom>
          <a:ln w="508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272036" y="4064688"/>
            <a:ext cx="1407758" cy="707886"/>
          </a:xfrm>
          <a:prstGeom prst="rect">
            <a:avLst/>
          </a:prstGeom>
          <a:noFill/>
        </p:spPr>
        <p:txBody>
          <a:bodyPr wrap="none" rtlCol="0">
            <a:spAutoFit/>
          </a:bodyPr>
          <a:lstStyle/>
          <a:p>
            <a:r>
              <a:rPr lang="en-AU" sz="4000" dirty="0" smtClean="0"/>
              <a:t>TIME</a:t>
            </a:r>
            <a:endParaRPr lang="en-AU" sz="4000" dirty="0"/>
          </a:p>
        </p:txBody>
      </p:sp>
      <p:cxnSp>
        <p:nvCxnSpPr>
          <p:cNvPr id="8" name="Straight Arrow Connector 7"/>
          <p:cNvCxnSpPr/>
          <p:nvPr/>
        </p:nvCxnSpPr>
        <p:spPr>
          <a:xfrm>
            <a:off x="1142976" y="3286124"/>
            <a:ext cx="2143140" cy="1588"/>
          </a:xfrm>
          <a:prstGeom prst="straightConnector1">
            <a:avLst/>
          </a:prstGeom>
          <a:ln w="666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57290" y="2649676"/>
            <a:ext cx="1769267" cy="707886"/>
          </a:xfrm>
          <a:prstGeom prst="rect">
            <a:avLst/>
          </a:prstGeom>
          <a:noFill/>
        </p:spPr>
        <p:txBody>
          <a:bodyPr wrap="none" rtlCol="0">
            <a:spAutoFit/>
          </a:bodyPr>
          <a:lstStyle/>
          <a:p>
            <a:r>
              <a:rPr lang="en-AU" sz="4000" dirty="0" smtClean="0"/>
              <a:t>SPACE</a:t>
            </a:r>
            <a:endParaRPr lang="en-AU" sz="4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smtClean="0"/>
              <a:t>Feynman's Diagrams: </a:t>
            </a:r>
            <a:br>
              <a:rPr lang="en-AU" sz="3600" dirty="0" smtClean="0"/>
            </a:br>
            <a:r>
              <a:rPr lang="en-AU" sz="3600" dirty="0" smtClean="0"/>
              <a:t>Electron Changing Direction</a:t>
            </a:r>
            <a:endParaRPr lang="en-AU" sz="3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96" y="1484784"/>
            <a:ext cx="6444208" cy="2146044"/>
          </a:xfrm>
          <a:prstGeom prst="rect">
            <a:avLst/>
          </a:prstGeom>
        </p:spPr>
      </p:pic>
      <p:sp>
        <p:nvSpPr>
          <p:cNvPr id="9" name="Content Placeholder 2"/>
          <p:cNvSpPr>
            <a:spLocks noGrp="1"/>
          </p:cNvSpPr>
          <p:nvPr>
            <p:ph idx="1"/>
          </p:nvPr>
        </p:nvSpPr>
        <p:spPr>
          <a:xfrm>
            <a:off x="457200" y="3630828"/>
            <a:ext cx="8229600" cy="3110540"/>
          </a:xfrm>
        </p:spPr>
        <p:txBody>
          <a:bodyPr>
            <a:normAutofit fontScale="92500" lnSpcReduction="20000"/>
          </a:bodyPr>
          <a:lstStyle/>
          <a:p>
            <a:pPr>
              <a:buNone/>
            </a:pPr>
            <a:r>
              <a:rPr lang="en-AU" sz="2800" dirty="0" smtClean="0"/>
              <a:t>Both of these diagrams show an electron changing direction. </a:t>
            </a:r>
          </a:p>
          <a:p>
            <a:pPr marL="514350" indent="-514350">
              <a:buAutoNum type="alphaLcParenR"/>
            </a:pPr>
            <a:r>
              <a:rPr lang="en-AU" sz="2800" dirty="0" smtClean="0"/>
              <a:t>Shows gamma being absorbed to change the electrons direction.</a:t>
            </a:r>
          </a:p>
          <a:p>
            <a:pPr marL="514350" indent="-514350">
              <a:buAutoNum type="alphaLcParenR"/>
            </a:pPr>
            <a:endParaRPr lang="en-AU" sz="2800" dirty="0" smtClean="0"/>
          </a:p>
          <a:p>
            <a:pPr marL="514350" indent="-514350">
              <a:buAutoNum type="alphaLcParenR"/>
            </a:pPr>
            <a:r>
              <a:rPr lang="en-AU" sz="2800" dirty="0" smtClean="0"/>
              <a:t>Shows an electron emitting a gamma ray when a forced change in direction occurs. Magnets can do this and this is what the “wobble” is in Synchrotrons to create the photon of energy.</a:t>
            </a:r>
            <a:endParaRPr lang="en-AU"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Quarks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5" y="1628800"/>
            <a:ext cx="9157589" cy="4847233"/>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err="1" smtClean="0"/>
              <a:t>Feymans</a:t>
            </a:r>
            <a:r>
              <a:rPr lang="en-AU" sz="3600" dirty="0" smtClean="0"/>
              <a:t> Diagrams:  </a:t>
            </a:r>
            <a:br>
              <a:rPr lang="en-AU" sz="3600" dirty="0" smtClean="0"/>
            </a:br>
            <a:r>
              <a:rPr lang="en-AU" sz="3600" dirty="0" smtClean="0"/>
              <a:t>Two Electron Repulsion</a:t>
            </a:r>
            <a:endParaRPr lang="en-AU" sz="3600" dirty="0"/>
          </a:p>
        </p:txBody>
      </p:sp>
      <p:pic>
        <p:nvPicPr>
          <p:cNvPr id="27650" name="Picture 2" descr="http://www.a-levelphysicstutor.com/images/nuclear/feynman01.jpg"/>
          <p:cNvPicPr>
            <a:picLocks noChangeAspect="1" noChangeArrowheads="1"/>
          </p:cNvPicPr>
          <p:nvPr/>
        </p:nvPicPr>
        <p:blipFill>
          <a:blip r:embed="rId2"/>
          <a:srcRect/>
          <a:stretch>
            <a:fillRect/>
          </a:stretch>
        </p:blipFill>
        <p:spPr bwMode="auto">
          <a:xfrm>
            <a:off x="1777896" y="1643050"/>
            <a:ext cx="5508747" cy="5214950"/>
          </a:xfrm>
          <a:prstGeom prst="rect">
            <a:avLst/>
          </a:prstGeom>
          <a:noFill/>
        </p:spPr>
      </p:pic>
      <p:cxnSp>
        <p:nvCxnSpPr>
          <p:cNvPr id="5" name="Straight Arrow Connector 4"/>
          <p:cNvCxnSpPr/>
          <p:nvPr/>
        </p:nvCxnSpPr>
        <p:spPr>
          <a:xfrm rot="5400000" flipH="1" flipV="1">
            <a:off x="322233" y="4314687"/>
            <a:ext cx="2214578" cy="1588"/>
          </a:xfrm>
          <a:prstGeom prst="straightConnector1">
            <a:avLst/>
          </a:prstGeom>
          <a:ln w="508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513782" y="4058194"/>
            <a:ext cx="1407758" cy="707886"/>
          </a:xfrm>
          <a:prstGeom prst="rect">
            <a:avLst/>
          </a:prstGeom>
          <a:noFill/>
        </p:spPr>
        <p:txBody>
          <a:bodyPr wrap="none" rtlCol="0">
            <a:spAutoFit/>
          </a:bodyPr>
          <a:lstStyle/>
          <a:p>
            <a:r>
              <a:rPr lang="en-AU" sz="4000" dirty="0" smtClean="0"/>
              <a:t>TIME</a:t>
            </a:r>
            <a:endParaRPr lang="en-AU" sz="4000" dirty="0"/>
          </a:p>
        </p:txBody>
      </p:sp>
      <p:cxnSp>
        <p:nvCxnSpPr>
          <p:cNvPr id="7" name="Straight Arrow Connector 6"/>
          <p:cNvCxnSpPr/>
          <p:nvPr/>
        </p:nvCxnSpPr>
        <p:spPr>
          <a:xfrm>
            <a:off x="3571868" y="2208060"/>
            <a:ext cx="2143140" cy="1588"/>
          </a:xfrm>
          <a:prstGeom prst="straightConnector1">
            <a:avLst/>
          </a:prstGeom>
          <a:ln w="666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86182" y="1571612"/>
            <a:ext cx="1769267" cy="707886"/>
          </a:xfrm>
          <a:prstGeom prst="rect">
            <a:avLst/>
          </a:prstGeom>
          <a:noFill/>
        </p:spPr>
        <p:txBody>
          <a:bodyPr wrap="none" rtlCol="0">
            <a:spAutoFit/>
          </a:bodyPr>
          <a:lstStyle/>
          <a:p>
            <a:r>
              <a:rPr lang="en-AU" sz="4000" dirty="0" smtClean="0">
                <a:solidFill>
                  <a:schemeClr val="bg1"/>
                </a:solidFill>
              </a:rPr>
              <a:t>SPACE</a:t>
            </a:r>
            <a:endParaRPr lang="en-AU" sz="4000" dirty="0">
              <a:solidFill>
                <a:schemeClr val="bg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smtClean="0"/>
              <a:t>Feynman's Diagrams: </a:t>
            </a:r>
            <a:br>
              <a:rPr lang="en-AU" sz="3600" dirty="0" smtClean="0"/>
            </a:br>
            <a:r>
              <a:rPr lang="en-AU" sz="3600" dirty="0" smtClean="0"/>
              <a:t>Neutron Decay</a:t>
            </a:r>
            <a:endParaRPr lang="en-AU" sz="3600" dirty="0"/>
          </a:p>
        </p:txBody>
      </p:sp>
      <p:sp>
        <p:nvSpPr>
          <p:cNvPr id="3" name="Content Placeholder 2"/>
          <p:cNvSpPr>
            <a:spLocks noGrp="1"/>
          </p:cNvSpPr>
          <p:nvPr>
            <p:ph idx="1"/>
          </p:nvPr>
        </p:nvSpPr>
        <p:spPr/>
        <p:txBody>
          <a:bodyPr>
            <a:normAutofit/>
          </a:bodyPr>
          <a:lstStyle/>
          <a:p>
            <a:pPr>
              <a:buNone/>
            </a:pPr>
            <a:r>
              <a:rPr lang="en-AU" sz="2800" dirty="0" smtClean="0"/>
              <a:t>Neutron Decay:  n </a:t>
            </a:r>
            <a:r>
              <a:rPr lang="en-AU" sz="2800" dirty="0" smtClean="0">
                <a:cs typeface="Arial"/>
              </a:rPr>
              <a:t>→ p + e</a:t>
            </a:r>
            <a:r>
              <a:rPr lang="en-AU" sz="2800" baseline="30000" dirty="0" smtClean="0">
                <a:cs typeface="Arial"/>
              </a:rPr>
              <a:t>-</a:t>
            </a:r>
            <a:r>
              <a:rPr lang="en-AU" sz="2800" dirty="0" smtClean="0">
                <a:cs typeface="Arial"/>
              </a:rPr>
              <a:t> + v</a:t>
            </a:r>
          </a:p>
          <a:p>
            <a:pPr>
              <a:buNone/>
            </a:pPr>
            <a:r>
              <a:rPr lang="en-AU" sz="2800" dirty="0" smtClean="0">
                <a:cs typeface="Arial"/>
              </a:rPr>
              <a:t>		The neutron (d, d, u) → proton (d, u, u), 	hence one of the </a:t>
            </a:r>
            <a:r>
              <a:rPr lang="en-AU" sz="2800" b="1" u="sng" dirty="0" smtClean="0">
                <a:cs typeface="Arial"/>
              </a:rPr>
              <a:t>downs</a:t>
            </a:r>
            <a:r>
              <a:rPr lang="en-AU" sz="2800" dirty="0" smtClean="0">
                <a:cs typeface="Arial"/>
              </a:rPr>
              <a:t> needs to decay to 	an </a:t>
            </a:r>
            <a:r>
              <a:rPr lang="en-AU" sz="2800" b="1" u="sng" dirty="0" smtClean="0">
                <a:cs typeface="Arial"/>
              </a:rPr>
              <a:t>up</a:t>
            </a:r>
            <a:r>
              <a:rPr lang="en-AU" sz="2800" dirty="0" smtClean="0">
                <a:cs typeface="Arial"/>
              </a:rPr>
              <a:t>.</a:t>
            </a:r>
            <a:endParaRPr lang="en-AU" sz="2800" dirty="0"/>
          </a:p>
        </p:txBody>
      </p:sp>
      <p:pic>
        <p:nvPicPr>
          <p:cNvPr id="28674" name="Picture 2" descr="http://pfnicholls.com/physics/Feynman3.png"/>
          <p:cNvPicPr>
            <a:picLocks noChangeAspect="1" noChangeArrowheads="1"/>
          </p:cNvPicPr>
          <p:nvPr/>
        </p:nvPicPr>
        <p:blipFill>
          <a:blip r:embed="rId2"/>
          <a:srcRect/>
          <a:stretch>
            <a:fillRect/>
          </a:stretch>
        </p:blipFill>
        <p:spPr bwMode="auto">
          <a:xfrm>
            <a:off x="5214943" y="3214686"/>
            <a:ext cx="3929090" cy="3438526"/>
          </a:xfrm>
          <a:prstGeom prst="rect">
            <a:avLst/>
          </a:prstGeom>
          <a:noFill/>
        </p:spPr>
      </p:pic>
      <p:sp>
        <p:nvSpPr>
          <p:cNvPr id="5" name="TextBox 4"/>
          <p:cNvSpPr txBox="1"/>
          <p:nvPr/>
        </p:nvSpPr>
        <p:spPr>
          <a:xfrm>
            <a:off x="428596" y="3680302"/>
            <a:ext cx="4857784" cy="2677656"/>
          </a:xfrm>
          <a:prstGeom prst="rect">
            <a:avLst/>
          </a:prstGeom>
          <a:noFill/>
        </p:spPr>
        <p:txBody>
          <a:bodyPr wrap="square" rtlCol="0">
            <a:spAutoFit/>
          </a:bodyPr>
          <a:lstStyle/>
          <a:p>
            <a:r>
              <a:rPr lang="en-AU" sz="2400" dirty="0" smtClean="0">
                <a:solidFill>
                  <a:srgbClr val="FFFF00"/>
                </a:solidFill>
              </a:rPr>
              <a:t>This shows a “down” decays into an “up” releasing a W</a:t>
            </a:r>
            <a:r>
              <a:rPr lang="en-AU" sz="2400" b="1" baseline="30000" dirty="0" smtClean="0">
                <a:solidFill>
                  <a:srgbClr val="FFFF00"/>
                </a:solidFill>
              </a:rPr>
              <a:t>-</a:t>
            </a:r>
            <a:r>
              <a:rPr lang="en-AU" sz="2400" dirty="0" smtClean="0">
                <a:solidFill>
                  <a:srgbClr val="FFFF00"/>
                </a:solidFill>
              </a:rPr>
              <a:t> boson. </a:t>
            </a:r>
          </a:p>
          <a:p>
            <a:endParaRPr lang="en-AU" sz="2400" dirty="0" smtClean="0">
              <a:solidFill>
                <a:srgbClr val="FFFF00"/>
              </a:solidFill>
            </a:endParaRPr>
          </a:p>
          <a:p>
            <a:r>
              <a:rPr lang="en-AU" sz="2400" dirty="0" smtClean="0">
                <a:solidFill>
                  <a:srgbClr val="FFFF00"/>
                </a:solidFill>
              </a:rPr>
              <a:t>Hence the “neutron” becomes a “proton” and the W</a:t>
            </a:r>
            <a:r>
              <a:rPr lang="en-AU" sz="2400" b="1" baseline="30000" dirty="0" smtClean="0">
                <a:solidFill>
                  <a:srgbClr val="FFFF00"/>
                </a:solidFill>
              </a:rPr>
              <a:t>-</a:t>
            </a:r>
            <a:r>
              <a:rPr lang="en-AU" sz="2400" dirty="0" smtClean="0">
                <a:solidFill>
                  <a:srgbClr val="FFFF00"/>
                </a:solidFill>
              </a:rPr>
              <a:t> boson force becomes an “electron” and an “antineutrino”.</a:t>
            </a:r>
            <a:endParaRPr lang="en-AU" sz="2400" dirty="0">
              <a:solidFill>
                <a:srgbClr val="FFFF00"/>
              </a:solidFill>
            </a:endParaRPr>
          </a:p>
        </p:txBody>
      </p:sp>
      <p:cxnSp>
        <p:nvCxnSpPr>
          <p:cNvPr id="7" name="Straight Connector 6"/>
          <p:cNvCxnSpPr/>
          <p:nvPr/>
        </p:nvCxnSpPr>
        <p:spPr>
          <a:xfrm>
            <a:off x="5214942" y="1785926"/>
            <a:ext cx="28575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96" y="3461332"/>
            <a:ext cx="4647460" cy="2980051"/>
          </a:xfrm>
          <a:prstGeom prst="rect">
            <a:avLst/>
          </a:prstGeom>
        </p:spPr>
      </p:pic>
    </p:spTree>
    <p:extLst>
      <p:ext uri="{BB962C8B-B14F-4D97-AF65-F5344CB8AC3E}">
        <p14:creationId xmlns:p14="http://schemas.microsoft.com/office/powerpoint/2010/main" val="25164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smtClean="0"/>
              <a:t>Feynman's Diagrams: </a:t>
            </a:r>
            <a:br>
              <a:rPr lang="en-AU" sz="3600" dirty="0" smtClean="0"/>
            </a:br>
            <a:r>
              <a:rPr lang="en-AU" sz="3600" dirty="0" smtClean="0"/>
              <a:t>Neutron Binding</a:t>
            </a:r>
            <a:endParaRPr lang="en-AU" sz="3600" dirty="0"/>
          </a:p>
        </p:txBody>
      </p:sp>
      <p:sp>
        <p:nvSpPr>
          <p:cNvPr id="3" name="Content Placeholder 2"/>
          <p:cNvSpPr>
            <a:spLocks noGrp="1"/>
          </p:cNvSpPr>
          <p:nvPr>
            <p:ph idx="1"/>
          </p:nvPr>
        </p:nvSpPr>
        <p:spPr/>
        <p:txBody>
          <a:bodyPr>
            <a:normAutofit/>
          </a:bodyPr>
          <a:lstStyle/>
          <a:p>
            <a:pPr>
              <a:buNone/>
            </a:pPr>
            <a:r>
              <a:rPr lang="en-AU" sz="2800" dirty="0" smtClean="0"/>
              <a:t>Neutron Binding:  p </a:t>
            </a:r>
            <a:r>
              <a:rPr lang="en-AU" sz="2800" dirty="0" smtClean="0">
                <a:cs typeface="Arial"/>
              </a:rPr>
              <a:t>→ n + e</a:t>
            </a:r>
            <a:r>
              <a:rPr lang="en-AU" sz="2800" baseline="30000" dirty="0" smtClean="0">
                <a:cs typeface="Arial"/>
              </a:rPr>
              <a:t>+</a:t>
            </a:r>
            <a:r>
              <a:rPr lang="en-AU" sz="2800" dirty="0" smtClean="0">
                <a:cs typeface="Arial"/>
              </a:rPr>
              <a:t> + v</a:t>
            </a:r>
          </a:p>
          <a:p>
            <a:pPr>
              <a:buNone/>
            </a:pPr>
            <a:r>
              <a:rPr lang="en-AU" sz="2800" dirty="0" smtClean="0">
                <a:cs typeface="Arial"/>
              </a:rPr>
              <a:t>		The proton (d, u, u) → neutron (d, d, u), 	hence one of the </a:t>
            </a:r>
            <a:r>
              <a:rPr lang="en-AU" sz="2800" b="1" u="sng" dirty="0" smtClean="0">
                <a:cs typeface="Arial"/>
              </a:rPr>
              <a:t>ups</a:t>
            </a:r>
            <a:r>
              <a:rPr lang="en-AU" sz="2800" dirty="0" smtClean="0">
                <a:cs typeface="Arial"/>
              </a:rPr>
              <a:t> needs to decay to a 	</a:t>
            </a:r>
            <a:r>
              <a:rPr lang="en-AU" sz="2800" b="1" u="sng" dirty="0" smtClean="0">
                <a:cs typeface="Arial"/>
              </a:rPr>
              <a:t>down</a:t>
            </a:r>
            <a:r>
              <a:rPr lang="en-AU" sz="2800" dirty="0" smtClean="0">
                <a:cs typeface="Arial"/>
              </a:rPr>
              <a:t>.</a:t>
            </a:r>
            <a:endParaRPr lang="en-AU" sz="2800" dirty="0"/>
          </a:p>
        </p:txBody>
      </p:sp>
      <p:pic>
        <p:nvPicPr>
          <p:cNvPr id="28674" name="Picture 2" descr="http://pfnicholls.com/physics/Feynman3.png"/>
          <p:cNvPicPr>
            <a:picLocks noChangeAspect="1" noChangeArrowheads="1"/>
          </p:cNvPicPr>
          <p:nvPr/>
        </p:nvPicPr>
        <p:blipFill>
          <a:blip r:embed="rId2"/>
          <a:stretch>
            <a:fillRect/>
          </a:stretch>
        </p:blipFill>
        <p:spPr bwMode="auto">
          <a:xfrm>
            <a:off x="5344554" y="3214686"/>
            <a:ext cx="3798481" cy="3438526"/>
          </a:xfrm>
          <a:prstGeom prst="rect">
            <a:avLst/>
          </a:prstGeom>
          <a:noFill/>
        </p:spPr>
      </p:pic>
      <p:sp>
        <p:nvSpPr>
          <p:cNvPr id="5" name="TextBox 4"/>
          <p:cNvSpPr txBox="1"/>
          <p:nvPr/>
        </p:nvSpPr>
        <p:spPr>
          <a:xfrm>
            <a:off x="428596" y="3680302"/>
            <a:ext cx="4857784" cy="2677656"/>
          </a:xfrm>
          <a:prstGeom prst="rect">
            <a:avLst/>
          </a:prstGeom>
          <a:noFill/>
        </p:spPr>
        <p:txBody>
          <a:bodyPr wrap="square" rtlCol="0">
            <a:spAutoFit/>
          </a:bodyPr>
          <a:lstStyle/>
          <a:p>
            <a:r>
              <a:rPr lang="en-AU" sz="2400" dirty="0" smtClean="0">
                <a:solidFill>
                  <a:srgbClr val="FFFF00"/>
                </a:solidFill>
              </a:rPr>
              <a:t>This shows a “up” decays into an “down” releasing a W</a:t>
            </a:r>
            <a:r>
              <a:rPr lang="en-AU" sz="2400" b="1" baseline="30000" dirty="0" smtClean="0">
                <a:solidFill>
                  <a:srgbClr val="FFFF00"/>
                </a:solidFill>
              </a:rPr>
              <a:t>+</a:t>
            </a:r>
            <a:r>
              <a:rPr lang="en-AU" sz="2400" dirty="0" smtClean="0">
                <a:solidFill>
                  <a:srgbClr val="FFFF00"/>
                </a:solidFill>
              </a:rPr>
              <a:t> boson. </a:t>
            </a:r>
          </a:p>
          <a:p>
            <a:endParaRPr lang="en-AU" sz="2400" dirty="0" smtClean="0">
              <a:solidFill>
                <a:srgbClr val="FFFF00"/>
              </a:solidFill>
            </a:endParaRPr>
          </a:p>
          <a:p>
            <a:r>
              <a:rPr lang="en-AU" sz="2400" dirty="0" smtClean="0">
                <a:solidFill>
                  <a:srgbClr val="FFFF00"/>
                </a:solidFill>
              </a:rPr>
              <a:t>Hence the “proton” becomes a “neutron” and the W</a:t>
            </a:r>
            <a:r>
              <a:rPr lang="en-AU" sz="2400" b="1" baseline="30000" dirty="0" smtClean="0">
                <a:solidFill>
                  <a:srgbClr val="FFFF00"/>
                </a:solidFill>
              </a:rPr>
              <a:t>+</a:t>
            </a:r>
            <a:r>
              <a:rPr lang="en-AU" sz="2400" dirty="0" smtClean="0">
                <a:solidFill>
                  <a:srgbClr val="FFFF00"/>
                </a:solidFill>
              </a:rPr>
              <a:t> boson force becomes an “positron” and an “neutrino”.</a:t>
            </a:r>
            <a:endParaRPr lang="en-AU" sz="2400" dirty="0">
              <a:solidFill>
                <a:srgbClr val="FFFF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253536"/>
            <a:ext cx="8229600" cy="1246638"/>
          </a:xfrm>
        </p:spPr>
        <p:txBody>
          <a:bodyPr>
            <a:normAutofit fontScale="90000"/>
          </a:bodyPr>
          <a:lstStyle/>
          <a:p>
            <a:r>
              <a:rPr lang="en-AU" sz="4800" dirty="0" smtClean="0"/>
              <a:t>Feynman's Diagrams: </a:t>
            </a:r>
            <a:br>
              <a:rPr lang="en-AU" sz="4800" dirty="0" smtClean="0"/>
            </a:br>
            <a:r>
              <a:rPr lang="en-AU" sz="4800" dirty="0" smtClean="0"/>
              <a:t>Electron – Positron Attraction</a:t>
            </a:r>
            <a:endParaRPr lang="en-AU" dirty="0"/>
          </a:p>
        </p:txBody>
      </p:sp>
      <p:pic>
        <p:nvPicPr>
          <p:cNvPr id="36874" name="Picture 10" descr="http://www.quantumdiaries.org/wp-content/uploads/2012/01/qed_ep_tChannel.png"/>
          <p:cNvPicPr>
            <a:picLocks noChangeAspect="1" noChangeArrowheads="1"/>
          </p:cNvPicPr>
          <p:nvPr/>
        </p:nvPicPr>
        <p:blipFill>
          <a:blip r:embed="rId2"/>
          <a:srcRect/>
          <a:stretch>
            <a:fillRect/>
          </a:stretch>
        </p:blipFill>
        <p:spPr bwMode="auto">
          <a:xfrm>
            <a:off x="1043608" y="2348880"/>
            <a:ext cx="6898867" cy="4286280"/>
          </a:xfrm>
          <a:prstGeom prst="rect">
            <a:avLst/>
          </a:prstGeom>
          <a:noFill/>
        </p:spPr>
      </p:pic>
      <p:sp>
        <p:nvSpPr>
          <p:cNvPr id="4" name="Content Placeholder 2"/>
          <p:cNvSpPr>
            <a:spLocks noGrp="1"/>
          </p:cNvSpPr>
          <p:nvPr>
            <p:ph idx="1"/>
          </p:nvPr>
        </p:nvSpPr>
        <p:spPr>
          <a:xfrm>
            <a:off x="457200" y="1646237"/>
            <a:ext cx="8229600" cy="4526280"/>
          </a:xfrm>
        </p:spPr>
        <p:txBody>
          <a:bodyPr>
            <a:normAutofit/>
          </a:bodyPr>
          <a:lstStyle/>
          <a:p>
            <a:pPr>
              <a:buNone/>
            </a:pPr>
            <a:r>
              <a:rPr lang="en-AU" sz="2800" dirty="0" smtClean="0"/>
              <a:t>Take note of the reverse arrows for the e</a:t>
            </a:r>
            <a:r>
              <a:rPr lang="en-AU" sz="2800" baseline="30000" dirty="0" smtClean="0"/>
              <a:t>+</a:t>
            </a:r>
            <a:endParaRPr lang="en-AU" sz="2800" baseline="30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smtClean="0"/>
              <a:t>Feynman's Diagrams: </a:t>
            </a:r>
            <a:br>
              <a:rPr lang="en-AU" sz="4400" dirty="0" smtClean="0"/>
            </a:br>
            <a:r>
              <a:rPr lang="en-AU" sz="4400" dirty="0" smtClean="0"/>
              <a:t>Electron – Positron Annihilation</a:t>
            </a:r>
            <a:endParaRPr lang="en-AU" dirty="0"/>
          </a:p>
        </p:txBody>
      </p:sp>
      <p:pic>
        <p:nvPicPr>
          <p:cNvPr id="37892" name="Picture 4" descr="http://bustard.phys.nd.edu/Phys171/lectures/annihilate.gif"/>
          <p:cNvPicPr>
            <a:picLocks noChangeAspect="1" noChangeArrowheads="1"/>
          </p:cNvPicPr>
          <p:nvPr/>
        </p:nvPicPr>
        <p:blipFill>
          <a:blip r:embed="rId2"/>
          <a:srcRect/>
          <a:stretch>
            <a:fillRect/>
          </a:stretch>
        </p:blipFill>
        <p:spPr bwMode="auto">
          <a:xfrm>
            <a:off x="428596" y="1571612"/>
            <a:ext cx="4817558" cy="1785950"/>
          </a:xfrm>
          <a:prstGeom prst="rect">
            <a:avLst/>
          </a:prstGeom>
          <a:noFill/>
        </p:spPr>
      </p:pic>
      <p:sp>
        <p:nvSpPr>
          <p:cNvPr id="13" name="Freeform 12"/>
          <p:cNvSpPr/>
          <p:nvPr/>
        </p:nvSpPr>
        <p:spPr>
          <a:xfrm>
            <a:off x="1717965" y="3516745"/>
            <a:ext cx="1282400" cy="1269577"/>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Freeform 13"/>
          <p:cNvSpPr/>
          <p:nvPr/>
        </p:nvSpPr>
        <p:spPr>
          <a:xfrm flipH="1">
            <a:off x="3786182" y="3588183"/>
            <a:ext cx="1285884" cy="1198139"/>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6" name="Straight Connector 15"/>
          <p:cNvCxnSpPr>
            <a:stCxn id="13" idx="9"/>
          </p:cNvCxnSpPr>
          <p:nvPr/>
        </p:nvCxnSpPr>
        <p:spPr>
          <a:xfrm>
            <a:off x="2997110" y="4757505"/>
            <a:ext cx="860510" cy="2881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H="1" flipV="1">
            <a:off x="1916012" y="4773541"/>
            <a:ext cx="1028949" cy="99687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22568" y="4771913"/>
            <a:ext cx="814712" cy="101454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28794" y="5000636"/>
            <a:ext cx="522900" cy="543739"/>
          </a:xfrm>
          <a:prstGeom prst="rect">
            <a:avLst/>
          </a:prstGeom>
          <a:noFill/>
        </p:spPr>
        <p:txBody>
          <a:bodyPr wrap="none" rtlCol="0">
            <a:spAutoFit/>
          </a:bodyPr>
          <a:lstStyle/>
          <a:p>
            <a:r>
              <a:rPr lang="en-AU" sz="2800" dirty="0" smtClean="0"/>
              <a:t>e</a:t>
            </a:r>
            <a:r>
              <a:rPr lang="en-AU" sz="4400" baseline="30000" dirty="0" smtClean="0"/>
              <a:t>-</a:t>
            </a:r>
            <a:endParaRPr lang="en-AU" sz="2800" baseline="30000" dirty="0"/>
          </a:p>
        </p:txBody>
      </p:sp>
      <p:sp>
        <p:nvSpPr>
          <p:cNvPr id="25" name="TextBox 24"/>
          <p:cNvSpPr txBox="1"/>
          <p:nvPr/>
        </p:nvSpPr>
        <p:spPr>
          <a:xfrm>
            <a:off x="4286248" y="5000636"/>
            <a:ext cx="550151" cy="523220"/>
          </a:xfrm>
          <a:prstGeom prst="rect">
            <a:avLst/>
          </a:prstGeom>
          <a:noFill/>
        </p:spPr>
        <p:txBody>
          <a:bodyPr wrap="none" rtlCol="0">
            <a:spAutoFit/>
          </a:bodyPr>
          <a:lstStyle/>
          <a:p>
            <a:r>
              <a:rPr lang="en-AU" sz="2800" dirty="0" smtClean="0"/>
              <a:t>e</a:t>
            </a:r>
            <a:r>
              <a:rPr lang="en-AU" sz="2800" baseline="30000" dirty="0" smtClean="0"/>
              <a:t>+</a:t>
            </a:r>
            <a:endParaRPr lang="en-AU" sz="2800" baseline="30000" dirty="0"/>
          </a:p>
        </p:txBody>
      </p:sp>
      <p:sp>
        <p:nvSpPr>
          <p:cNvPr id="26" name="TextBox 25"/>
          <p:cNvSpPr txBox="1"/>
          <p:nvPr/>
        </p:nvSpPr>
        <p:spPr>
          <a:xfrm>
            <a:off x="5429256" y="3643314"/>
            <a:ext cx="3357586" cy="1815882"/>
          </a:xfrm>
          <a:prstGeom prst="rect">
            <a:avLst/>
          </a:prstGeom>
          <a:noFill/>
        </p:spPr>
        <p:txBody>
          <a:bodyPr wrap="square" rtlCol="0">
            <a:spAutoFit/>
          </a:bodyPr>
          <a:lstStyle/>
          <a:p>
            <a:r>
              <a:rPr lang="en-AU" sz="2800" dirty="0" smtClean="0"/>
              <a:t>The electron and positron become a photon when they collide.</a:t>
            </a:r>
            <a:endParaRPr lang="en-AU" sz="2800" dirty="0"/>
          </a:p>
        </p:txBody>
      </p:sp>
      <p:cxnSp>
        <p:nvCxnSpPr>
          <p:cNvPr id="15" name="Straight Arrow Connector 14"/>
          <p:cNvCxnSpPr/>
          <p:nvPr/>
        </p:nvCxnSpPr>
        <p:spPr>
          <a:xfrm flipV="1">
            <a:off x="853850" y="4293096"/>
            <a:ext cx="6859" cy="1251280"/>
          </a:xfrm>
          <a:prstGeom prst="straightConnector1">
            <a:avLst/>
          </a:prstGeom>
          <a:ln w="571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142083" y="4773301"/>
            <a:ext cx="914033" cy="523220"/>
          </a:xfrm>
          <a:prstGeom prst="rect">
            <a:avLst/>
          </a:prstGeom>
          <a:noFill/>
        </p:spPr>
        <p:txBody>
          <a:bodyPr wrap="none" rtlCol="0">
            <a:spAutoFit/>
          </a:bodyPr>
          <a:lstStyle/>
          <a:p>
            <a:r>
              <a:rPr lang="en-AU" sz="2800" dirty="0" smtClean="0"/>
              <a:t>time</a:t>
            </a:r>
            <a:endParaRPr lang="en-AU" sz="2800" baseline="30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smtClean="0"/>
              <a:t>Feynman's Diagrams: </a:t>
            </a:r>
            <a:br>
              <a:rPr lang="en-AU" sz="4400" dirty="0" smtClean="0"/>
            </a:br>
            <a:r>
              <a:rPr lang="en-AU" sz="4400" dirty="0" smtClean="0"/>
              <a:t>Electron – Positron Production</a:t>
            </a:r>
            <a:endParaRPr lang="en-AU" dirty="0"/>
          </a:p>
        </p:txBody>
      </p:sp>
      <p:sp>
        <p:nvSpPr>
          <p:cNvPr id="13" name="Freeform 12"/>
          <p:cNvSpPr/>
          <p:nvPr/>
        </p:nvSpPr>
        <p:spPr>
          <a:xfrm rot="10800000">
            <a:off x="2987824" y="2852936"/>
            <a:ext cx="1282400" cy="1269577"/>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Freeform 13"/>
          <p:cNvSpPr/>
          <p:nvPr/>
        </p:nvSpPr>
        <p:spPr>
          <a:xfrm rot="10529481" flipH="1">
            <a:off x="889787" y="2901624"/>
            <a:ext cx="1285884" cy="1198139"/>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6" name="Straight Connector 15"/>
          <p:cNvCxnSpPr/>
          <p:nvPr/>
        </p:nvCxnSpPr>
        <p:spPr>
          <a:xfrm>
            <a:off x="2130568" y="2852936"/>
            <a:ext cx="860510" cy="2881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H="1" flipV="1">
            <a:off x="2971789" y="1868839"/>
            <a:ext cx="1028949" cy="99687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1167781" y="1886897"/>
            <a:ext cx="1071570" cy="86050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30502" y="1924242"/>
            <a:ext cx="522900" cy="543739"/>
          </a:xfrm>
          <a:prstGeom prst="rect">
            <a:avLst/>
          </a:prstGeom>
          <a:noFill/>
        </p:spPr>
        <p:txBody>
          <a:bodyPr wrap="none" rtlCol="0">
            <a:spAutoFit/>
          </a:bodyPr>
          <a:lstStyle/>
          <a:p>
            <a:r>
              <a:rPr lang="en-AU" sz="2800" dirty="0" smtClean="0"/>
              <a:t>e</a:t>
            </a:r>
            <a:r>
              <a:rPr lang="en-AU" sz="4400" baseline="30000" dirty="0" smtClean="0"/>
              <a:t>-</a:t>
            </a:r>
            <a:endParaRPr lang="en-AU" sz="2800" baseline="30000" dirty="0"/>
          </a:p>
        </p:txBody>
      </p:sp>
      <p:sp>
        <p:nvSpPr>
          <p:cNvPr id="25" name="TextBox 24"/>
          <p:cNvSpPr txBox="1"/>
          <p:nvPr/>
        </p:nvSpPr>
        <p:spPr>
          <a:xfrm>
            <a:off x="3130700" y="1924242"/>
            <a:ext cx="550151" cy="523220"/>
          </a:xfrm>
          <a:prstGeom prst="rect">
            <a:avLst/>
          </a:prstGeom>
          <a:noFill/>
        </p:spPr>
        <p:txBody>
          <a:bodyPr wrap="none" rtlCol="0">
            <a:spAutoFit/>
          </a:bodyPr>
          <a:lstStyle/>
          <a:p>
            <a:r>
              <a:rPr lang="en-AU" sz="2800" dirty="0" smtClean="0"/>
              <a:t>e</a:t>
            </a:r>
            <a:r>
              <a:rPr lang="en-AU" sz="2800" baseline="30000" dirty="0" smtClean="0"/>
              <a:t>+</a:t>
            </a:r>
            <a:endParaRPr lang="en-AU" sz="2800" baseline="30000" dirty="0"/>
          </a:p>
        </p:txBody>
      </p:sp>
      <p:sp>
        <p:nvSpPr>
          <p:cNvPr id="12" name="TextBox 11"/>
          <p:cNvSpPr txBox="1"/>
          <p:nvPr/>
        </p:nvSpPr>
        <p:spPr>
          <a:xfrm>
            <a:off x="4819125" y="1924242"/>
            <a:ext cx="3357586" cy="1815882"/>
          </a:xfrm>
          <a:prstGeom prst="rect">
            <a:avLst/>
          </a:prstGeom>
          <a:noFill/>
        </p:spPr>
        <p:txBody>
          <a:bodyPr wrap="square" rtlCol="0">
            <a:spAutoFit/>
          </a:bodyPr>
          <a:lstStyle/>
          <a:p>
            <a:r>
              <a:rPr lang="en-AU" sz="2800" dirty="0" smtClean="0"/>
              <a:t>The electron and positron are produced from a photon.</a:t>
            </a:r>
            <a:endParaRPr lang="en-AU" sz="2800" dirty="0"/>
          </a:p>
        </p:txBody>
      </p:sp>
      <p:sp>
        <p:nvSpPr>
          <p:cNvPr id="11" name="TextBox 10"/>
          <p:cNvSpPr txBox="1"/>
          <p:nvPr/>
        </p:nvSpPr>
        <p:spPr>
          <a:xfrm>
            <a:off x="323528" y="4558117"/>
            <a:ext cx="8496944" cy="2092881"/>
          </a:xfrm>
          <a:prstGeom prst="rect">
            <a:avLst/>
          </a:prstGeom>
          <a:noFill/>
        </p:spPr>
        <p:txBody>
          <a:bodyPr wrap="square" rtlCol="0">
            <a:spAutoFit/>
          </a:bodyPr>
          <a:lstStyle/>
          <a:p>
            <a:r>
              <a:rPr lang="en-AU" sz="2600" dirty="0" smtClean="0"/>
              <a:t>This cannot just spontaneously occur. Mostly there has to be a change in momentum, such as the photon interacting with a neutron or an atom. But only in a particular way that the neutron or atom do not change and get directly involved.</a:t>
            </a:r>
            <a:endParaRPr lang="en-AU" sz="2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smtClean="0"/>
              <a:t>Feynman's Diagrams: </a:t>
            </a:r>
            <a:br>
              <a:rPr lang="en-AU" sz="4400" dirty="0" smtClean="0"/>
            </a:br>
            <a:r>
              <a:rPr lang="en-AU" sz="4400" dirty="0" smtClean="0"/>
              <a:t>Pion and Kaon Decays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484784"/>
            <a:ext cx="5580847" cy="5638381"/>
          </a:xfrm>
          <a:prstGeom prst="rect">
            <a:avLst/>
          </a:prstGeom>
        </p:spPr>
      </p:pic>
    </p:spTree>
    <p:extLst>
      <p:ext uri="{BB962C8B-B14F-4D97-AF65-F5344CB8AC3E}">
        <p14:creationId xmlns:p14="http://schemas.microsoft.com/office/powerpoint/2010/main" val="7629624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dirty="0" smtClean="0"/>
              <a:t>The types of particles</a:t>
            </a:r>
            <a:endParaRPr lang="en-AU" sz="27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8305"/>
            <a:ext cx="9144000" cy="5379695"/>
          </a:xfrm>
          <a:prstGeom prst="rect">
            <a:avLst/>
          </a:prstGeom>
        </p:spPr>
      </p:pic>
      <p:cxnSp>
        <p:nvCxnSpPr>
          <p:cNvPr id="7" name="Straight Connector 6"/>
          <p:cNvCxnSpPr/>
          <p:nvPr/>
        </p:nvCxnSpPr>
        <p:spPr>
          <a:xfrm>
            <a:off x="7164288" y="1556792"/>
            <a:ext cx="1152128" cy="5301208"/>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948264" y="1564468"/>
            <a:ext cx="1576264" cy="5293532"/>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763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smtClean="0">
                <a:solidFill>
                  <a:schemeClr val="accent3"/>
                </a:solidFill>
              </a:rPr>
              <a:t>Example 9.3a:</a:t>
            </a:r>
            <a:r>
              <a:rPr lang="en-AU" sz="2700" dirty="0" smtClean="0"/>
              <a:t> Explain the diagram below and show it works using the conservation of Baryons, Leptons </a:t>
            </a:r>
            <a:r>
              <a:rPr lang="en-AU" sz="2700" dirty="0"/>
              <a:t>and Charges</a:t>
            </a:r>
            <a:r>
              <a:rPr lang="en-AU" sz="2700" dirty="0" smtClean="0"/>
              <a:t>.</a:t>
            </a:r>
            <a:endParaRPr lang="en-AU" sz="27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3356992"/>
            <a:ext cx="5688632" cy="2946711"/>
          </a:xfrm>
          <a:prstGeom prst="rect">
            <a:avLst/>
          </a:prstGeom>
          <a:solidFill>
            <a:schemeClr val="tx1"/>
          </a:solidFill>
        </p:spPr>
      </p:pic>
    </p:spTree>
    <p:extLst>
      <p:ext uri="{BB962C8B-B14F-4D97-AF65-F5344CB8AC3E}">
        <p14:creationId xmlns:p14="http://schemas.microsoft.com/office/powerpoint/2010/main" val="27641585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smtClean="0">
                <a:solidFill>
                  <a:schemeClr val="accent3"/>
                </a:solidFill>
              </a:rPr>
              <a:t>Example 9.3b:</a:t>
            </a:r>
            <a:r>
              <a:rPr lang="en-AU" sz="2700" dirty="0" smtClean="0"/>
              <a:t> Explain the diagram below</a:t>
            </a:r>
            <a:r>
              <a:rPr lang="en-AU" sz="2700" dirty="0"/>
              <a:t> and show it works using the conservation of </a:t>
            </a:r>
            <a:r>
              <a:rPr lang="en-AU" sz="2700" dirty="0" smtClean="0"/>
              <a:t>Baryons, </a:t>
            </a:r>
            <a:r>
              <a:rPr lang="en-AU" sz="2700" dirty="0"/>
              <a:t>Leptons and Charges</a:t>
            </a:r>
            <a:r>
              <a:rPr lang="en-AU" sz="2700" dirty="0" smtClean="0"/>
              <a:t>.</a:t>
            </a:r>
            <a:endParaRPr lang="en-AU"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2924944"/>
            <a:ext cx="3837806" cy="3837806"/>
          </a:xfrm>
          <a:prstGeom prst="rect">
            <a:avLst/>
          </a:prstGeom>
          <a:solidFill>
            <a:schemeClr val="tx1"/>
          </a:solidFill>
        </p:spPr>
      </p:pic>
    </p:spTree>
    <p:extLst>
      <p:ext uri="{BB962C8B-B14F-4D97-AF65-F5344CB8AC3E}">
        <p14:creationId xmlns:p14="http://schemas.microsoft.com/office/powerpoint/2010/main" val="245460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Quarks</a:t>
            </a:r>
            <a:endParaRPr lang="en-AU" dirty="0"/>
          </a:p>
        </p:txBody>
      </p:sp>
      <p:sp>
        <p:nvSpPr>
          <p:cNvPr id="3" name="Content Placeholder 2"/>
          <p:cNvSpPr>
            <a:spLocks noGrp="1"/>
          </p:cNvSpPr>
          <p:nvPr>
            <p:ph idx="1"/>
          </p:nvPr>
        </p:nvSpPr>
        <p:spPr>
          <a:xfrm>
            <a:off x="251520" y="1646236"/>
            <a:ext cx="8640960" cy="4926035"/>
          </a:xfrm>
        </p:spPr>
        <p:txBody>
          <a:bodyPr>
            <a:normAutofit fontScale="92500" lnSpcReduction="10000"/>
          </a:bodyPr>
          <a:lstStyle/>
          <a:p>
            <a:pPr>
              <a:buNone/>
            </a:pPr>
            <a:r>
              <a:rPr lang="en-AU" sz="2800" dirty="0" smtClean="0"/>
              <a:t>Conservation of matter means that the sum of the individual quarks electrical charge, spin and colour will total to the electrical charge, spin and colour of the resultant particle.</a:t>
            </a:r>
          </a:p>
          <a:p>
            <a:pPr>
              <a:buNone/>
            </a:pPr>
            <a:endParaRPr lang="en-AU" sz="1300" dirty="0"/>
          </a:p>
          <a:p>
            <a:pPr>
              <a:buNone/>
            </a:pPr>
            <a:r>
              <a:rPr lang="en-AU" sz="2800" b="1" u="sng" dirty="0">
                <a:solidFill>
                  <a:schemeClr val="accent3"/>
                </a:solidFill>
              </a:rPr>
              <a:t>Example 10.1a:</a:t>
            </a:r>
            <a:r>
              <a:rPr lang="en-AU" sz="2800" dirty="0"/>
              <a:t> </a:t>
            </a:r>
            <a:r>
              <a:rPr lang="en-AU" sz="2800" dirty="0" smtClean="0"/>
              <a:t> What quarks </a:t>
            </a:r>
            <a:r>
              <a:rPr lang="en-AU" sz="2800" dirty="0"/>
              <a:t>make up a </a:t>
            </a:r>
            <a:r>
              <a:rPr lang="en-AU" sz="2800" dirty="0" smtClean="0"/>
              <a:t>proton and what is a possible spin combination for the proton given that a proton has a Baryon number of 1 and a proton uses the lightest possible quark </a:t>
            </a:r>
            <a:r>
              <a:rPr lang="en-AU" sz="2800" dirty="0"/>
              <a:t>combination</a:t>
            </a:r>
            <a:r>
              <a:rPr lang="en-AU" sz="2800" dirty="0" smtClean="0"/>
              <a:t>?</a:t>
            </a:r>
          </a:p>
          <a:p>
            <a:pPr>
              <a:buNone/>
            </a:pPr>
            <a:endParaRPr lang="en-AU" sz="1200" u="sng" dirty="0" smtClean="0">
              <a:solidFill>
                <a:schemeClr val="accent3"/>
              </a:solidFill>
            </a:endParaRPr>
          </a:p>
          <a:p>
            <a:pPr>
              <a:buNone/>
            </a:pPr>
            <a:endParaRPr lang="en-AU" sz="1300" u="sng" dirty="0" smtClean="0">
              <a:solidFill>
                <a:schemeClr val="accent3"/>
              </a:solidFill>
            </a:endParaRPr>
          </a:p>
          <a:p>
            <a:pPr>
              <a:buNone/>
            </a:pPr>
            <a:r>
              <a:rPr lang="en-AU" sz="2800" b="1" u="sng" dirty="0" smtClean="0">
                <a:solidFill>
                  <a:schemeClr val="accent3"/>
                </a:solidFill>
              </a:rPr>
              <a:t>Example 10.1b:</a:t>
            </a:r>
            <a:r>
              <a:rPr lang="en-AU" sz="2800" dirty="0" smtClean="0"/>
              <a:t>  </a:t>
            </a:r>
            <a:r>
              <a:rPr lang="en-AU" sz="2800" dirty="0"/>
              <a:t>What quarks make up a </a:t>
            </a:r>
            <a:r>
              <a:rPr lang="en-AU" sz="2800" dirty="0" smtClean="0"/>
              <a:t>neutron </a:t>
            </a:r>
            <a:r>
              <a:rPr lang="en-AU" sz="2800" dirty="0"/>
              <a:t>and what is a possible spin combination for the neutron</a:t>
            </a:r>
            <a:r>
              <a:rPr lang="en-AU" sz="2800" dirty="0" smtClean="0"/>
              <a:t> given </a:t>
            </a:r>
            <a:r>
              <a:rPr lang="en-AU" sz="2800" dirty="0"/>
              <a:t>that a neutron</a:t>
            </a:r>
            <a:r>
              <a:rPr lang="en-AU" sz="2800" dirty="0" smtClean="0"/>
              <a:t> </a:t>
            </a:r>
            <a:r>
              <a:rPr lang="en-AU" sz="2800" dirty="0"/>
              <a:t>has a Baryon number of 1 and a neutron</a:t>
            </a:r>
            <a:r>
              <a:rPr lang="en-AU" sz="2800" dirty="0" smtClean="0"/>
              <a:t> </a:t>
            </a:r>
            <a:r>
              <a:rPr lang="en-AU" sz="2800" dirty="0"/>
              <a:t>uses the lightest possible </a:t>
            </a:r>
            <a:r>
              <a:rPr lang="en-AU" sz="2800" dirty="0" smtClean="0"/>
              <a:t>quark combination?</a:t>
            </a:r>
            <a:endParaRPr lang="en-AU" sz="2800" dirty="0"/>
          </a:p>
          <a:p>
            <a:pPr>
              <a:buNone/>
            </a:pPr>
            <a:endParaRPr lang="en-AU" sz="2800" dirty="0"/>
          </a:p>
          <a:p>
            <a:pPr>
              <a:buNone/>
            </a:pPr>
            <a:endParaRPr lang="en-AU" sz="2800" dirty="0" smtClean="0"/>
          </a:p>
          <a:p>
            <a:endParaRPr lang="en-AU" sz="2800" dirty="0" smtClean="0"/>
          </a:p>
        </p:txBody>
      </p:sp>
    </p:spTree>
    <p:extLst>
      <p:ext uri="{BB962C8B-B14F-4D97-AF65-F5344CB8AC3E}">
        <p14:creationId xmlns:p14="http://schemas.microsoft.com/office/powerpoint/2010/main" val="550102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smtClean="0">
                <a:solidFill>
                  <a:schemeClr val="accent3"/>
                </a:solidFill>
              </a:rPr>
              <a:t>Example 9.3c:</a:t>
            </a:r>
            <a:r>
              <a:rPr lang="en-AU" sz="2700" dirty="0" smtClean="0"/>
              <a:t> Explain the diagram below</a:t>
            </a:r>
            <a:r>
              <a:rPr lang="en-AU" sz="2700" dirty="0"/>
              <a:t> and show it works using the conservation of Baryons, Leptons and </a:t>
            </a:r>
            <a:r>
              <a:rPr lang="en-AU" sz="2700" dirty="0" smtClean="0"/>
              <a:t>Charges.</a:t>
            </a:r>
            <a:endParaRPr lang="en-AU" sz="27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212976"/>
            <a:ext cx="5052582" cy="3031549"/>
          </a:xfrm>
          <a:prstGeom prst="rect">
            <a:avLst/>
          </a:prstGeom>
          <a:solidFill>
            <a:schemeClr val="tx1"/>
          </a:solidFill>
        </p:spPr>
      </p:pic>
    </p:spTree>
    <p:extLst>
      <p:ext uri="{BB962C8B-B14F-4D97-AF65-F5344CB8AC3E}">
        <p14:creationId xmlns:p14="http://schemas.microsoft.com/office/powerpoint/2010/main" val="33017820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a:xfrm>
            <a:off x="395536" y="1646237"/>
            <a:ext cx="8424936" cy="4526280"/>
          </a:xfrm>
        </p:spPr>
        <p:txBody>
          <a:bodyPr>
            <a:normAutofit/>
          </a:bodyPr>
          <a:lstStyle/>
          <a:p>
            <a:pPr marL="0" indent="0">
              <a:buNone/>
            </a:pPr>
            <a:r>
              <a:rPr lang="en-AU" sz="2700" b="1" u="sng" dirty="0" smtClean="0">
                <a:solidFill>
                  <a:schemeClr val="accent3"/>
                </a:solidFill>
              </a:rPr>
              <a:t>Example 9.3d:</a:t>
            </a:r>
            <a:r>
              <a:rPr lang="en-AU" sz="2700" dirty="0" smtClean="0"/>
              <a:t> Draw a diagram showing two gluons fusing to produce a top quark and an anti-top quark</a:t>
            </a:r>
            <a:r>
              <a:rPr lang="en-AU" sz="2700" dirty="0"/>
              <a:t> and show it works using the conservation of Baryons, Leptons and Charges</a:t>
            </a:r>
            <a:r>
              <a:rPr lang="en-AU" sz="2700" dirty="0" smtClean="0"/>
              <a:t>.</a:t>
            </a:r>
          </a:p>
          <a:p>
            <a:pPr marL="0" indent="0">
              <a:buNone/>
            </a:pPr>
            <a:endParaRPr lang="en-AU" sz="2700" dirty="0"/>
          </a:p>
          <a:p>
            <a:pPr marL="0" indent="0">
              <a:buNone/>
            </a:pPr>
            <a:r>
              <a:rPr lang="en-AU" sz="2700" b="1" u="sng" dirty="0">
                <a:solidFill>
                  <a:schemeClr val="accent3"/>
                </a:solidFill>
              </a:rPr>
              <a:t>Example </a:t>
            </a:r>
            <a:r>
              <a:rPr lang="en-AU" sz="2700" b="1" u="sng" dirty="0" smtClean="0">
                <a:solidFill>
                  <a:schemeClr val="accent3"/>
                </a:solidFill>
              </a:rPr>
              <a:t>9.3e:</a:t>
            </a:r>
            <a:r>
              <a:rPr lang="en-AU" sz="2700" dirty="0" smtClean="0"/>
              <a:t> </a:t>
            </a:r>
            <a:r>
              <a:rPr lang="en-AU" sz="2700" dirty="0"/>
              <a:t>Draw a diagram showing </a:t>
            </a:r>
            <a:r>
              <a:rPr lang="en-AU" sz="2700" dirty="0" smtClean="0"/>
              <a:t>a pion plus decay, where one of the products is a top quark. Show </a:t>
            </a:r>
            <a:r>
              <a:rPr lang="en-AU" sz="2700" dirty="0"/>
              <a:t>it works using the conservation of Baryons, Leptons and </a:t>
            </a:r>
            <a:r>
              <a:rPr lang="en-AU" sz="2700" dirty="0" smtClean="0"/>
              <a:t>Charges.</a:t>
            </a:r>
            <a:endParaRPr lang="en-AU" sz="2700" dirty="0"/>
          </a:p>
          <a:p>
            <a:pPr marL="0" indent="0">
              <a:buNone/>
            </a:pPr>
            <a:endParaRPr lang="en-AU" sz="2700" dirty="0"/>
          </a:p>
        </p:txBody>
      </p:sp>
    </p:spTree>
    <p:extLst>
      <p:ext uri="{BB962C8B-B14F-4D97-AF65-F5344CB8AC3E}">
        <p14:creationId xmlns:p14="http://schemas.microsoft.com/office/powerpoint/2010/main" val="4275499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smtClean="0">
                <a:solidFill>
                  <a:schemeClr val="accent3"/>
                </a:solidFill>
              </a:rPr>
              <a:t>Example 9.3f:</a:t>
            </a:r>
            <a:r>
              <a:rPr lang="en-AU" sz="2700" dirty="0" smtClean="0"/>
              <a:t> Explain the diagram below</a:t>
            </a:r>
            <a:r>
              <a:rPr lang="en-AU" sz="2700" dirty="0"/>
              <a:t> and show it works using the conservation of Baryons, Leptons and Charges</a:t>
            </a:r>
            <a:r>
              <a:rPr lang="en-AU" sz="2700" dirty="0" smtClean="0"/>
              <a:t>.</a:t>
            </a:r>
            <a:endParaRPr lang="en-AU"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344" y="2996952"/>
            <a:ext cx="4358868" cy="3888110"/>
          </a:xfrm>
          <a:prstGeom prst="rect">
            <a:avLst/>
          </a:prstGeom>
        </p:spPr>
      </p:pic>
    </p:spTree>
    <p:extLst>
      <p:ext uri="{BB962C8B-B14F-4D97-AF65-F5344CB8AC3E}">
        <p14:creationId xmlns:p14="http://schemas.microsoft.com/office/powerpoint/2010/main" val="21699033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Energy and Mass</a:t>
            </a:r>
            <a:endParaRPr lang="en-AU" dirty="0"/>
          </a:p>
        </p:txBody>
      </p:sp>
      <p:sp>
        <p:nvSpPr>
          <p:cNvPr id="3" name="Content Placeholder 2"/>
          <p:cNvSpPr>
            <a:spLocks noGrp="1"/>
          </p:cNvSpPr>
          <p:nvPr>
            <p:ph idx="1"/>
          </p:nvPr>
        </p:nvSpPr>
        <p:spPr>
          <a:xfrm>
            <a:off x="285720" y="1357298"/>
            <a:ext cx="8643998" cy="5286411"/>
          </a:xfrm>
        </p:spPr>
        <p:txBody>
          <a:bodyPr>
            <a:noAutofit/>
          </a:bodyPr>
          <a:lstStyle/>
          <a:p>
            <a:pPr>
              <a:buNone/>
            </a:pPr>
            <a:r>
              <a:rPr lang="en-AU" sz="2600" dirty="0" smtClean="0"/>
              <a:t>Energy and mass are interchangeable.</a:t>
            </a:r>
          </a:p>
          <a:p>
            <a:pPr>
              <a:buNone/>
            </a:pPr>
            <a:endParaRPr lang="en-AU" sz="2600" dirty="0" smtClean="0"/>
          </a:p>
          <a:p>
            <a:pPr>
              <a:buNone/>
            </a:pPr>
            <a:r>
              <a:rPr lang="en-AU" sz="2600" dirty="0" smtClean="0"/>
              <a:t>			E = m c</a:t>
            </a:r>
            <a:r>
              <a:rPr lang="en-AU" sz="2600" baseline="30000" dirty="0" smtClean="0"/>
              <a:t>2</a:t>
            </a:r>
            <a:r>
              <a:rPr lang="en-AU" sz="2600" dirty="0" smtClean="0"/>
              <a:t>   and    E = </a:t>
            </a:r>
            <a:r>
              <a:rPr lang="en-AU" sz="2600" dirty="0" err="1" smtClean="0"/>
              <a:t>hc</a:t>
            </a:r>
            <a:endParaRPr lang="en-AU" sz="2600" dirty="0" smtClean="0"/>
          </a:p>
          <a:p>
            <a:pPr>
              <a:buNone/>
            </a:pPr>
            <a:r>
              <a:rPr lang="en-AU" sz="2600" baseline="30000" dirty="0" smtClean="0"/>
              <a:t>						</a:t>
            </a:r>
            <a:r>
              <a:rPr lang="en-AU" sz="2600" dirty="0" smtClean="0"/>
              <a:t>    </a:t>
            </a:r>
            <a:r>
              <a:rPr lang="en-AU" sz="2600" baseline="30000" dirty="0" smtClean="0"/>
              <a:t> </a:t>
            </a:r>
            <a:r>
              <a:rPr lang="en-AU" sz="2600" dirty="0" smtClean="0">
                <a:latin typeface="Symbol" pitchFamily="18" charset="2"/>
              </a:rPr>
              <a:t>l</a:t>
            </a:r>
            <a:r>
              <a:rPr lang="en-AU" sz="2600" dirty="0" smtClean="0"/>
              <a:t>   </a:t>
            </a:r>
          </a:p>
          <a:p>
            <a:pPr>
              <a:buNone/>
            </a:pPr>
            <a:r>
              <a:rPr lang="en-AU" sz="2400" b="1" u="sng" dirty="0">
                <a:solidFill>
                  <a:schemeClr val="accent3"/>
                </a:solidFill>
              </a:rPr>
              <a:t>Example </a:t>
            </a:r>
            <a:r>
              <a:rPr lang="en-AU" sz="2400" b="1" u="sng" dirty="0" smtClean="0">
                <a:solidFill>
                  <a:schemeClr val="accent3"/>
                </a:solidFill>
              </a:rPr>
              <a:t>9.3g:</a:t>
            </a:r>
            <a:r>
              <a:rPr lang="en-AU" sz="2400" dirty="0" smtClean="0"/>
              <a:t> </a:t>
            </a:r>
          </a:p>
          <a:p>
            <a:pPr marL="514350" indent="-514350">
              <a:buAutoNum type="alphaLcParenR"/>
            </a:pPr>
            <a:r>
              <a:rPr lang="en-AU" sz="2600" dirty="0" smtClean="0"/>
              <a:t>Calculate the energy released when an electron meets a positron and they are annihilated.</a:t>
            </a:r>
          </a:p>
          <a:p>
            <a:pPr marL="514350" indent="-514350">
              <a:buFont typeface="Wingdings 2"/>
              <a:buAutoNum type="alphaLcParenR"/>
            </a:pPr>
            <a:r>
              <a:rPr lang="en-AU" sz="2600" dirty="0" smtClean="0"/>
              <a:t>What </a:t>
            </a:r>
            <a:r>
              <a:rPr lang="en-AU" sz="2600" dirty="0"/>
              <a:t>wavelength </a:t>
            </a:r>
            <a:r>
              <a:rPr lang="en-AU" sz="2600" dirty="0" smtClean="0"/>
              <a:t>(and type) does </a:t>
            </a:r>
            <a:r>
              <a:rPr lang="en-AU" sz="2600" dirty="0"/>
              <a:t>the photon need to be to produce an electron and a positron.</a:t>
            </a:r>
          </a:p>
          <a:p>
            <a:pPr marL="0" indent="0">
              <a:buNone/>
            </a:pPr>
            <a:r>
              <a:rPr lang="en-AU" sz="2600" b="1" u="sng" dirty="0">
                <a:solidFill>
                  <a:schemeClr val="accent3"/>
                </a:solidFill>
              </a:rPr>
              <a:t>Example </a:t>
            </a:r>
            <a:r>
              <a:rPr lang="en-AU" sz="2600" b="1" u="sng" dirty="0" smtClean="0">
                <a:solidFill>
                  <a:schemeClr val="accent3"/>
                </a:solidFill>
              </a:rPr>
              <a:t>9.3h:</a:t>
            </a:r>
            <a:r>
              <a:rPr lang="en-AU" sz="2600" dirty="0" smtClean="0"/>
              <a:t> </a:t>
            </a:r>
            <a:endParaRPr lang="en-AU" sz="2600" dirty="0"/>
          </a:p>
          <a:p>
            <a:pPr marL="0" indent="0">
              <a:buNone/>
            </a:pPr>
            <a:r>
              <a:rPr lang="en-AU" sz="2600" dirty="0" smtClean="0"/>
              <a:t>Determine the kinetic energy of each particle produced when a 3.60 MeV photon produces an electron and a positron.</a:t>
            </a:r>
          </a:p>
          <a:p>
            <a:pPr>
              <a:buNone/>
            </a:pPr>
            <a:r>
              <a:rPr lang="en-AU" sz="2600" dirty="0" smtClean="0"/>
              <a:t>	</a:t>
            </a:r>
          </a:p>
        </p:txBody>
      </p:sp>
      <p:cxnSp>
        <p:nvCxnSpPr>
          <p:cNvPr id="5" name="Straight Connector 4"/>
          <p:cNvCxnSpPr/>
          <p:nvPr/>
        </p:nvCxnSpPr>
        <p:spPr>
          <a:xfrm>
            <a:off x="5143504" y="2571744"/>
            <a:ext cx="500066"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9.3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9.4, </a:t>
            </a:r>
            <a:r>
              <a:rPr lang="en-AU" sz="2400" dirty="0">
                <a:latin typeface="Arial" pitchFamily="34" charset="0"/>
                <a:cs typeface="Arial" pitchFamily="34" charset="0"/>
              </a:rPr>
              <a:t>page </a:t>
            </a:r>
            <a:r>
              <a:rPr lang="en-AU" sz="2400" dirty="0" smtClean="0">
                <a:latin typeface="Arial" pitchFamily="34" charset="0"/>
                <a:cs typeface="Arial" pitchFamily="34" charset="0"/>
              </a:rPr>
              <a:t>274-279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a:t>
            </a:r>
            <a:r>
              <a:rPr lang="en-AU" sz="2400" dirty="0">
                <a:latin typeface="Arial" pitchFamily="34" charset="0"/>
                <a:cs typeface="Arial" pitchFamily="34" charset="0"/>
              </a:rPr>
              <a:t>&amp; </a:t>
            </a:r>
            <a:r>
              <a:rPr lang="en-AU" sz="2400" dirty="0" smtClean="0">
                <a:latin typeface="Arial" pitchFamily="34" charset="0"/>
                <a:cs typeface="Arial" pitchFamily="34" charset="0"/>
              </a:rPr>
              <a:t>Q2 </a:t>
            </a:r>
            <a:r>
              <a:rPr lang="en-AU" sz="2400" dirty="0">
                <a:latin typeface="Arial" pitchFamily="34" charset="0"/>
                <a:cs typeface="Arial" pitchFamily="34" charset="0"/>
              </a:rPr>
              <a:t>Set </a:t>
            </a:r>
            <a:r>
              <a:rPr lang="en-AU" sz="2400" dirty="0" smtClean="0">
                <a:latin typeface="Arial" pitchFamily="34" charset="0"/>
                <a:cs typeface="Arial" pitchFamily="34" charset="0"/>
              </a:rPr>
              <a:t>9.4</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46279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Predicting Reactions </a:t>
            </a:r>
            <a:br>
              <a:rPr lang="en-AU" dirty="0" smtClean="0"/>
            </a:br>
            <a:r>
              <a:rPr lang="en-AU" dirty="0" smtClean="0"/>
              <a:t>using Symmetry</a:t>
            </a:r>
            <a:endParaRPr lang="en-AU" dirty="0"/>
          </a:p>
        </p:txBody>
      </p:sp>
      <p:sp>
        <p:nvSpPr>
          <p:cNvPr id="3" name="Subtitle 2"/>
          <p:cNvSpPr>
            <a:spLocks noGrp="1"/>
          </p:cNvSpPr>
          <p:nvPr>
            <p:ph type="subTitle" idx="1"/>
          </p:nvPr>
        </p:nvSpPr>
        <p:spPr/>
        <p:txBody>
          <a:bodyPr/>
          <a:lstStyle/>
          <a:p>
            <a:r>
              <a:rPr lang="en-AU" dirty="0" smtClean="0"/>
              <a:t>Chapter 9.4 Pages 274 - 279</a:t>
            </a:r>
            <a:endParaRPr lang="en-AU" dirty="0"/>
          </a:p>
        </p:txBody>
      </p:sp>
    </p:spTree>
    <p:extLst>
      <p:ext uri="{BB962C8B-B14F-4D97-AF65-F5344CB8AC3E}">
        <p14:creationId xmlns:p14="http://schemas.microsoft.com/office/powerpoint/2010/main" val="34028817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Symmetry</a:t>
            </a:r>
            <a:endParaRPr lang="en-AU" dirty="0"/>
          </a:p>
        </p:txBody>
      </p:sp>
      <p:sp>
        <p:nvSpPr>
          <p:cNvPr id="3" name="Content Placeholder 2"/>
          <p:cNvSpPr>
            <a:spLocks noGrp="1"/>
          </p:cNvSpPr>
          <p:nvPr>
            <p:ph idx="1"/>
          </p:nvPr>
        </p:nvSpPr>
        <p:spPr/>
        <p:txBody>
          <a:bodyPr/>
          <a:lstStyle/>
          <a:p>
            <a:pPr marL="0" indent="0">
              <a:buNone/>
            </a:pPr>
            <a:r>
              <a:rPr lang="en-AU" dirty="0" smtClean="0"/>
              <a:t>Three types of symmetry to consider.</a:t>
            </a:r>
          </a:p>
          <a:p>
            <a:pPr marL="0" indent="0">
              <a:buNone/>
            </a:pPr>
            <a:endParaRPr lang="en-AU" dirty="0" smtClean="0"/>
          </a:p>
          <a:p>
            <a:pPr marL="1077913" indent="-469900"/>
            <a:r>
              <a:rPr lang="en-AU" dirty="0" smtClean="0"/>
              <a:t>Time-reversal symmetry</a:t>
            </a:r>
          </a:p>
          <a:p>
            <a:pPr marL="1077913" indent="-469900"/>
            <a:r>
              <a:rPr lang="en-AU" dirty="0" smtClean="0"/>
              <a:t>Charge reversal symmetry</a:t>
            </a:r>
          </a:p>
          <a:p>
            <a:pPr marL="1077913" indent="-469900"/>
            <a:r>
              <a:rPr lang="en-AU" dirty="0" smtClean="0"/>
              <a:t>Crossing symmetry</a:t>
            </a:r>
            <a:endParaRPr lang="en-AU" dirty="0"/>
          </a:p>
        </p:txBody>
      </p:sp>
    </p:spTree>
    <p:extLst>
      <p:ext uri="{BB962C8B-B14F-4D97-AF65-F5344CB8AC3E}">
        <p14:creationId xmlns:p14="http://schemas.microsoft.com/office/powerpoint/2010/main" val="3018301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Time-reversal </a:t>
            </a:r>
            <a:r>
              <a:rPr lang="en-AU" dirty="0" smtClean="0"/>
              <a:t>symmetry</a:t>
            </a:r>
            <a:endParaRPr lang="en-AU" dirty="0"/>
          </a:p>
        </p:txBody>
      </p:sp>
      <p:sp>
        <p:nvSpPr>
          <p:cNvPr id="3" name="Content Placeholder 2"/>
          <p:cNvSpPr>
            <a:spLocks noGrp="1"/>
          </p:cNvSpPr>
          <p:nvPr>
            <p:ph idx="1"/>
          </p:nvPr>
        </p:nvSpPr>
        <p:spPr>
          <a:xfrm>
            <a:off x="323528" y="1396536"/>
            <a:ext cx="8568952" cy="5461464"/>
          </a:xfrm>
        </p:spPr>
        <p:txBody>
          <a:bodyPr>
            <a:normAutofit/>
          </a:bodyPr>
          <a:lstStyle/>
          <a:p>
            <a:pPr marL="0" indent="0">
              <a:buNone/>
            </a:pPr>
            <a:r>
              <a:rPr lang="en-AU" sz="2700" dirty="0" smtClean="0"/>
              <a:t>What occurs and proves true in one direction, must be the case in the reverse.</a:t>
            </a:r>
          </a:p>
          <a:p>
            <a:pPr marL="0" indent="0">
              <a:buNone/>
            </a:pPr>
            <a:endParaRPr lang="en-AU" sz="2700" dirty="0"/>
          </a:p>
          <a:p>
            <a:pPr marL="0" indent="0">
              <a:buNone/>
            </a:pPr>
            <a:endParaRPr lang="en-AU" sz="2700" dirty="0" smtClean="0"/>
          </a:p>
          <a:p>
            <a:pPr marL="0" indent="0">
              <a:buNone/>
            </a:pPr>
            <a:r>
              <a:rPr lang="en-AU" sz="2700" dirty="0" smtClean="0"/>
              <a:t>So for this simple electron/positron production, the charge, Baryon number and Lepton number is proven conserved.</a:t>
            </a:r>
          </a:p>
          <a:p>
            <a:pPr marL="0" indent="0">
              <a:buNone/>
            </a:pPr>
            <a:endParaRPr lang="en-AU" sz="2700" dirty="0" smtClean="0"/>
          </a:p>
          <a:p>
            <a:pPr marL="0" indent="0">
              <a:buNone/>
            </a:pPr>
            <a:r>
              <a:rPr lang="en-AU" sz="2700" dirty="0" smtClean="0"/>
              <a:t>If we reverse the formula, </a:t>
            </a:r>
          </a:p>
          <a:p>
            <a:pPr marL="0" indent="0">
              <a:buNone/>
            </a:pPr>
            <a:r>
              <a:rPr lang="en-AU" sz="2700" dirty="0" smtClean="0"/>
              <a:t>creating a </a:t>
            </a:r>
            <a:r>
              <a:rPr lang="en-AU" sz="2700" dirty="0"/>
              <a:t>electron/positron </a:t>
            </a:r>
            <a:endParaRPr lang="en-AU" sz="2700" dirty="0" smtClean="0"/>
          </a:p>
          <a:p>
            <a:pPr marL="0" indent="0">
              <a:buNone/>
            </a:pPr>
            <a:r>
              <a:rPr lang="en-AU" sz="2700" dirty="0" smtClean="0"/>
              <a:t>Annihilation, then the Charge, Baryon number </a:t>
            </a:r>
            <a:r>
              <a:rPr lang="en-AU" sz="2700" dirty="0"/>
              <a:t>and Lepton number </a:t>
            </a:r>
            <a:r>
              <a:rPr lang="en-AU" sz="2700" dirty="0" smtClean="0"/>
              <a:t>must still be conserved.</a:t>
            </a:r>
            <a:endParaRPr lang="en-AU" sz="2700" dirty="0"/>
          </a:p>
          <a:p>
            <a:pPr marL="0" indent="0">
              <a:buNone/>
            </a:pPr>
            <a:endParaRPr lang="en-AU" sz="2700" dirty="0"/>
          </a:p>
        </p:txBody>
      </p:sp>
      <p:pic>
        <p:nvPicPr>
          <p:cNvPr id="2052" name="Picture 4" descr="http://blogs.uslhc.us/wp-content/uploads/2010/02/QEDvert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933056"/>
            <a:ext cx="2544217" cy="1656185"/>
          </a:xfrm>
          <a:prstGeom prst="rect">
            <a:avLst/>
          </a:prstGeom>
          <a:solidFill>
            <a:schemeClr val="tx1"/>
          </a:solidFill>
        </p:spPr>
      </p:pic>
      <p:sp>
        <p:nvSpPr>
          <p:cNvPr id="4" name="TextBox 3"/>
          <p:cNvSpPr txBox="1"/>
          <p:nvPr/>
        </p:nvSpPr>
        <p:spPr>
          <a:xfrm>
            <a:off x="5384655" y="5185236"/>
            <a:ext cx="349776" cy="338554"/>
          </a:xfrm>
          <a:prstGeom prst="rect">
            <a:avLst/>
          </a:prstGeom>
          <a:noFill/>
        </p:spPr>
        <p:txBody>
          <a:bodyPr wrap="none" rtlCol="0">
            <a:spAutoFit/>
          </a:bodyPr>
          <a:lstStyle/>
          <a:p>
            <a:r>
              <a:rPr lang="en-AU" sz="1600" dirty="0" smtClean="0">
                <a:solidFill>
                  <a:schemeClr val="bg1">
                    <a:lumMod val="95000"/>
                    <a:lumOff val="5000"/>
                  </a:schemeClr>
                </a:solidFill>
              </a:rPr>
              <a:t>e</a:t>
            </a:r>
            <a:r>
              <a:rPr lang="en-AU" sz="1600" baseline="30000" dirty="0" smtClean="0">
                <a:solidFill>
                  <a:schemeClr val="bg1">
                    <a:lumMod val="95000"/>
                    <a:lumOff val="5000"/>
                  </a:schemeClr>
                </a:solidFill>
              </a:rPr>
              <a:t>-</a:t>
            </a:r>
            <a:endParaRPr lang="en-AU" sz="1600" baseline="30000" dirty="0">
              <a:solidFill>
                <a:schemeClr val="bg1">
                  <a:lumMod val="95000"/>
                  <a:lumOff val="5000"/>
                </a:schemeClr>
              </a:solidFill>
            </a:endParaRPr>
          </a:p>
        </p:txBody>
      </p:sp>
      <p:sp>
        <p:nvSpPr>
          <p:cNvPr id="9" name="TextBox 8"/>
          <p:cNvSpPr txBox="1"/>
          <p:nvPr/>
        </p:nvSpPr>
        <p:spPr>
          <a:xfrm>
            <a:off x="5384655" y="4105116"/>
            <a:ext cx="404278" cy="338554"/>
          </a:xfrm>
          <a:prstGeom prst="rect">
            <a:avLst/>
          </a:prstGeom>
          <a:noFill/>
        </p:spPr>
        <p:txBody>
          <a:bodyPr wrap="none" rtlCol="0">
            <a:spAutoFit/>
          </a:bodyPr>
          <a:lstStyle/>
          <a:p>
            <a:r>
              <a:rPr lang="en-AU" sz="1600" dirty="0" smtClean="0">
                <a:solidFill>
                  <a:schemeClr val="bg1">
                    <a:lumMod val="95000"/>
                    <a:lumOff val="5000"/>
                  </a:schemeClr>
                </a:solidFill>
              </a:rPr>
              <a:t>e</a:t>
            </a:r>
            <a:r>
              <a:rPr lang="en-AU" sz="1600" baseline="30000" dirty="0" smtClean="0">
                <a:solidFill>
                  <a:schemeClr val="bg1">
                    <a:lumMod val="95000"/>
                    <a:lumOff val="5000"/>
                  </a:schemeClr>
                </a:solidFill>
              </a:rPr>
              <a:t>+</a:t>
            </a:r>
            <a:endParaRPr lang="en-AU" sz="1600" baseline="30000" dirty="0">
              <a:solidFill>
                <a:schemeClr val="bg1">
                  <a:lumMod val="95000"/>
                  <a:lumOff val="5000"/>
                </a:schemeClr>
              </a:solidFill>
            </a:endParaRPr>
          </a:p>
        </p:txBody>
      </p:sp>
      <p:sp>
        <p:nvSpPr>
          <p:cNvPr id="10" name="TextBox 9"/>
          <p:cNvSpPr txBox="1"/>
          <p:nvPr/>
        </p:nvSpPr>
        <p:spPr>
          <a:xfrm>
            <a:off x="6875553" y="4303083"/>
            <a:ext cx="269626" cy="338554"/>
          </a:xfrm>
          <a:prstGeom prst="rect">
            <a:avLst/>
          </a:prstGeom>
          <a:noFill/>
        </p:spPr>
        <p:txBody>
          <a:bodyPr wrap="none" rtlCol="0">
            <a:spAutoFit/>
          </a:bodyPr>
          <a:lstStyle/>
          <a:p>
            <a:r>
              <a:rPr lang="en-AU" sz="1600" dirty="0" smtClean="0">
                <a:solidFill>
                  <a:schemeClr val="bg1">
                    <a:lumMod val="95000"/>
                    <a:lumOff val="5000"/>
                  </a:schemeClr>
                </a:solidFill>
                <a:sym typeface="Symbol" panose="05050102010706020507" pitchFamily="18" charset="2"/>
              </a:rPr>
              <a:t></a:t>
            </a:r>
            <a:endParaRPr lang="en-AU" sz="1600" baseline="30000" dirty="0">
              <a:solidFill>
                <a:schemeClr val="bg1">
                  <a:lumMod val="95000"/>
                  <a:lumOff val="5000"/>
                </a:schemeClr>
              </a:solidFill>
            </a:endParaRPr>
          </a:p>
        </p:txBody>
      </p:sp>
      <p:pic>
        <p:nvPicPr>
          <p:cNvPr id="11" name="Picture 4" descr="http://blogs.uslhc.us/wp-content/uploads/2010/02/QEDvert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953310" y="1835561"/>
            <a:ext cx="2544218" cy="1305407"/>
          </a:xfrm>
          <a:prstGeom prst="rect">
            <a:avLst/>
          </a:prstGeom>
          <a:solidFill>
            <a:schemeClr val="tx1"/>
          </a:solidFill>
        </p:spPr>
      </p:pic>
      <p:sp>
        <p:nvSpPr>
          <p:cNvPr id="12" name="TextBox 11"/>
          <p:cNvSpPr txBox="1"/>
          <p:nvPr/>
        </p:nvSpPr>
        <p:spPr>
          <a:xfrm>
            <a:off x="7047523" y="1941549"/>
            <a:ext cx="349776" cy="338554"/>
          </a:xfrm>
          <a:prstGeom prst="rect">
            <a:avLst/>
          </a:prstGeom>
          <a:noFill/>
        </p:spPr>
        <p:txBody>
          <a:bodyPr wrap="none" rtlCol="0">
            <a:spAutoFit/>
          </a:bodyPr>
          <a:lstStyle/>
          <a:p>
            <a:r>
              <a:rPr lang="en-AU" sz="1600" dirty="0" smtClean="0">
                <a:solidFill>
                  <a:schemeClr val="bg1">
                    <a:lumMod val="95000"/>
                    <a:lumOff val="5000"/>
                  </a:schemeClr>
                </a:solidFill>
              </a:rPr>
              <a:t>e</a:t>
            </a:r>
            <a:r>
              <a:rPr lang="en-AU" sz="1600" baseline="30000" dirty="0" smtClean="0">
                <a:solidFill>
                  <a:schemeClr val="bg1">
                    <a:lumMod val="95000"/>
                    <a:lumOff val="5000"/>
                  </a:schemeClr>
                </a:solidFill>
              </a:rPr>
              <a:t>-</a:t>
            </a:r>
            <a:endParaRPr lang="en-AU" sz="1600" baseline="30000" dirty="0">
              <a:solidFill>
                <a:schemeClr val="bg1">
                  <a:lumMod val="95000"/>
                  <a:lumOff val="5000"/>
                </a:schemeClr>
              </a:solidFill>
            </a:endParaRPr>
          </a:p>
        </p:txBody>
      </p:sp>
      <p:sp>
        <p:nvSpPr>
          <p:cNvPr id="13" name="TextBox 12"/>
          <p:cNvSpPr txBox="1"/>
          <p:nvPr/>
        </p:nvSpPr>
        <p:spPr>
          <a:xfrm>
            <a:off x="7020272" y="2691026"/>
            <a:ext cx="404278" cy="338554"/>
          </a:xfrm>
          <a:prstGeom prst="rect">
            <a:avLst/>
          </a:prstGeom>
          <a:noFill/>
        </p:spPr>
        <p:txBody>
          <a:bodyPr wrap="none" rtlCol="0">
            <a:spAutoFit/>
          </a:bodyPr>
          <a:lstStyle/>
          <a:p>
            <a:r>
              <a:rPr lang="en-AU" sz="1600" dirty="0" smtClean="0">
                <a:solidFill>
                  <a:schemeClr val="bg1">
                    <a:lumMod val="95000"/>
                    <a:lumOff val="5000"/>
                  </a:schemeClr>
                </a:solidFill>
              </a:rPr>
              <a:t>e</a:t>
            </a:r>
            <a:r>
              <a:rPr lang="en-AU" sz="1600" baseline="30000" dirty="0" smtClean="0">
                <a:solidFill>
                  <a:schemeClr val="bg1">
                    <a:lumMod val="95000"/>
                    <a:lumOff val="5000"/>
                  </a:schemeClr>
                </a:solidFill>
              </a:rPr>
              <a:t>+</a:t>
            </a:r>
            <a:endParaRPr lang="en-AU" sz="1600" baseline="30000" dirty="0">
              <a:solidFill>
                <a:schemeClr val="bg1">
                  <a:lumMod val="95000"/>
                  <a:lumOff val="5000"/>
                </a:schemeClr>
              </a:solidFill>
            </a:endParaRPr>
          </a:p>
        </p:txBody>
      </p:sp>
      <p:sp>
        <p:nvSpPr>
          <p:cNvPr id="14" name="TextBox 13"/>
          <p:cNvSpPr txBox="1"/>
          <p:nvPr/>
        </p:nvSpPr>
        <p:spPr>
          <a:xfrm>
            <a:off x="5627214" y="2042021"/>
            <a:ext cx="269626" cy="338554"/>
          </a:xfrm>
          <a:prstGeom prst="rect">
            <a:avLst/>
          </a:prstGeom>
          <a:noFill/>
        </p:spPr>
        <p:txBody>
          <a:bodyPr wrap="none" rtlCol="0">
            <a:spAutoFit/>
          </a:bodyPr>
          <a:lstStyle/>
          <a:p>
            <a:r>
              <a:rPr lang="en-AU" sz="1600" dirty="0" smtClean="0">
                <a:solidFill>
                  <a:schemeClr val="bg1">
                    <a:lumMod val="95000"/>
                    <a:lumOff val="5000"/>
                  </a:schemeClr>
                </a:solidFill>
                <a:sym typeface="Symbol" panose="05050102010706020507" pitchFamily="18" charset="2"/>
              </a:rPr>
              <a:t></a:t>
            </a:r>
            <a:endParaRPr lang="en-AU" sz="1600" baseline="30000" dirty="0">
              <a:solidFill>
                <a:schemeClr val="bg1">
                  <a:lumMod val="95000"/>
                  <a:lumOff val="5000"/>
                </a:schemeClr>
              </a:solidFill>
            </a:endParaRPr>
          </a:p>
        </p:txBody>
      </p:sp>
    </p:spTree>
    <p:extLst>
      <p:ext uri="{BB962C8B-B14F-4D97-AF65-F5344CB8AC3E}">
        <p14:creationId xmlns:p14="http://schemas.microsoft.com/office/powerpoint/2010/main" val="487007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Charge reversal symmetry</a:t>
            </a:r>
          </a:p>
        </p:txBody>
      </p:sp>
      <p:sp>
        <p:nvSpPr>
          <p:cNvPr id="3" name="Content Placeholder 2"/>
          <p:cNvSpPr>
            <a:spLocks noGrp="1"/>
          </p:cNvSpPr>
          <p:nvPr>
            <p:ph idx="1"/>
          </p:nvPr>
        </p:nvSpPr>
        <p:spPr>
          <a:xfrm>
            <a:off x="251520" y="1484784"/>
            <a:ext cx="8640960" cy="5184575"/>
          </a:xfrm>
        </p:spPr>
        <p:txBody>
          <a:bodyPr>
            <a:normAutofit fontScale="92500"/>
          </a:bodyPr>
          <a:lstStyle/>
          <a:p>
            <a:pPr marL="0" indent="0">
              <a:buNone/>
            </a:pPr>
            <a:r>
              <a:rPr lang="en-AU" sz="2700" dirty="0" smtClean="0"/>
              <a:t>What occurs and proves true in one formula, must be the case in the other providing all charges are swapped.</a:t>
            </a:r>
          </a:p>
          <a:p>
            <a:pPr marL="0" indent="0">
              <a:buNone/>
            </a:pPr>
            <a:endParaRPr lang="en-AU" sz="2700" dirty="0"/>
          </a:p>
          <a:p>
            <a:pPr marL="0" indent="0">
              <a:buNone/>
            </a:pPr>
            <a:endParaRPr lang="en-AU" sz="2700" dirty="0" smtClean="0"/>
          </a:p>
          <a:p>
            <a:pPr marL="0" indent="0">
              <a:buNone/>
            </a:pPr>
            <a:r>
              <a:rPr lang="en-AU" sz="2700" dirty="0" smtClean="0"/>
              <a:t>So for this simple beta positive decay, the </a:t>
            </a:r>
            <a:r>
              <a:rPr lang="en-AU" sz="2700" dirty="0"/>
              <a:t>C</a:t>
            </a:r>
            <a:r>
              <a:rPr lang="en-AU" sz="2700" dirty="0" smtClean="0"/>
              <a:t>harge, Baryon number and Lepton number is proven conserved.</a:t>
            </a:r>
          </a:p>
          <a:p>
            <a:pPr marL="0" indent="0">
              <a:buNone/>
            </a:pPr>
            <a:r>
              <a:rPr lang="en-AU" sz="2700" dirty="0" smtClean="0"/>
              <a:t>If we change the formula, so when particles switch their charges;</a:t>
            </a:r>
          </a:p>
          <a:p>
            <a:pPr marL="0" indent="0">
              <a:buNone/>
            </a:pPr>
            <a:endParaRPr lang="en-AU" sz="2700" dirty="0"/>
          </a:p>
          <a:p>
            <a:pPr marL="0" indent="0">
              <a:buNone/>
            </a:pPr>
            <a:endParaRPr lang="en-AU" sz="2700" dirty="0" smtClean="0"/>
          </a:p>
          <a:p>
            <a:pPr marL="0" indent="0">
              <a:buNone/>
            </a:pPr>
            <a:r>
              <a:rPr lang="en-AU" sz="2700" dirty="0"/>
              <a:t>Then </a:t>
            </a:r>
            <a:r>
              <a:rPr lang="en-AU" sz="2700" dirty="0" smtClean="0"/>
              <a:t>the Charge, Baryon </a:t>
            </a:r>
            <a:r>
              <a:rPr lang="en-AU" sz="2700" dirty="0"/>
              <a:t>number and Lepton number </a:t>
            </a:r>
            <a:r>
              <a:rPr lang="en-AU" sz="2700" dirty="0" smtClean="0"/>
              <a:t>must still be conserved.</a:t>
            </a:r>
            <a:endParaRPr lang="en-AU" sz="2700" dirty="0"/>
          </a:p>
        </p:txBody>
      </p:sp>
      <p:sp>
        <p:nvSpPr>
          <p:cNvPr id="4" name="TextBox 3"/>
          <p:cNvSpPr txBox="1"/>
          <p:nvPr/>
        </p:nvSpPr>
        <p:spPr>
          <a:xfrm>
            <a:off x="2987824" y="2410713"/>
            <a:ext cx="3348994" cy="584775"/>
          </a:xfrm>
          <a:prstGeom prst="rect">
            <a:avLst/>
          </a:prstGeom>
          <a:solidFill>
            <a:schemeClr val="tx1"/>
          </a:solidFill>
        </p:spPr>
        <p:txBody>
          <a:bodyPr wrap="none" rtlCol="0">
            <a:spAutoFit/>
          </a:bodyPr>
          <a:lstStyle/>
          <a:p>
            <a:r>
              <a:rPr lang="en-AU" sz="3200" b="1" dirty="0" smtClean="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rPr>
              <a:t> </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sp>
        <p:nvSpPr>
          <p:cNvPr id="8" name="TextBox 7"/>
          <p:cNvSpPr txBox="1"/>
          <p:nvPr/>
        </p:nvSpPr>
        <p:spPr>
          <a:xfrm>
            <a:off x="2987824" y="4509120"/>
            <a:ext cx="3211135" cy="584775"/>
          </a:xfrm>
          <a:prstGeom prst="rect">
            <a:avLst/>
          </a:prstGeom>
          <a:solidFill>
            <a:schemeClr val="tx1"/>
          </a:solidFill>
        </p:spPr>
        <p:txBody>
          <a:bodyPr wrap="none" rtlCol="0">
            <a:spAutoFit/>
          </a:bodyPr>
          <a:lstStyle/>
          <a:p>
            <a:r>
              <a:rPr lang="en-AU" sz="3200" b="1" dirty="0" smtClean="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rPr>
              <a:t> </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cxnSp>
        <p:nvCxnSpPr>
          <p:cNvPr id="7" name="Straight Connector 6"/>
          <p:cNvCxnSpPr/>
          <p:nvPr/>
        </p:nvCxnSpPr>
        <p:spPr>
          <a:xfrm>
            <a:off x="4067944" y="4653136"/>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52120" y="4653136"/>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501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Crossing symmetry</a:t>
            </a:r>
          </a:p>
        </p:txBody>
      </p:sp>
      <p:sp>
        <p:nvSpPr>
          <p:cNvPr id="3" name="Content Placeholder 2"/>
          <p:cNvSpPr>
            <a:spLocks noGrp="1"/>
          </p:cNvSpPr>
          <p:nvPr>
            <p:ph idx="1"/>
          </p:nvPr>
        </p:nvSpPr>
        <p:spPr>
          <a:xfrm>
            <a:off x="251520" y="1484784"/>
            <a:ext cx="8640960" cy="5184575"/>
          </a:xfrm>
        </p:spPr>
        <p:txBody>
          <a:bodyPr>
            <a:normAutofit fontScale="92500"/>
          </a:bodyPr>
          <a:lstStyle/>
          <a:p>
            <a:pPr marL="0" indent="0">
              <a:buNone/>
            </a:pPr>
            <a:r>
              <a:rPr lang="en-AU" sz="2700" dirty="0" smtClean="0"/>
              <a:t>What occurs and proves true in one formula, must be the case in the other providing all charges are swapped when they switch sides. That is matter becomes antimatter.</a:t>
            </a:r>
          </a:p>
          <a:p>
            <a:pPr marL="0" indent="0">
              <a:buNone/>
            </a:pPr>
            <a:endParaRPr lang="en-AU" sz="2700" dirty="0"/>
          </a:p>
          <a:p>
            <a:pPr marL="0" indent="0">
              <a:buNone/>
            </a:pPr>
            <a:endParaRPr lang="en-AU" sz="2700" dirty="0" smtClean="0"/>
          </a:p>
          <a:p>
            <a:pPr marL="0" indent="0">
              <a:buNone/>
            </a:pPr>
            <a:r>
              <a:rPr lang="en-AU" sz="2700" dirty="0" smtClean="0"/>
              <a:t>So for this simple beta positive decay, the </a:t>
            </a:r>
            <a:r>
              <a:rPr lang="en-AU" sz="2700" dirty="0"/>
              <a:t>C</a:t>
            </a:r>
            <a:r>
              <a:rPr lang="en-AU" sz="2700" dirty="0" smtClean="0"/>
              <a:t>harge, Baryon number and Lepton number is proven conserved.</a:t>
            </a:r>
          </a:p>
          <a:p>
            <a:pPr marL="0" indent="0">
              <a:buNone/>
            </a:pPr>
            <a:r>
              <a:rPr lang="en-AU" sz="2700" dirty="0" smtClean="0"/>
              <a:t>If we change the formula, so when particles switch sides;</a:t>
            </a:r>
          </a:p>
          <a:p>
            <a:pPr marL="0" indent="0">
              <a:buNone/>
            </a:pPr>
            <a:endParaRPr lang="en-AU" sz="2700" dirty="0"/>
          </a:p>
          <a:p>
            <a:pPr marL="0" indent="0">
              <a:buNone/>
            </a:pPr>
            <a:endParaRPr lang="en-AU" sz="2700" dirty="0" smtClean="0"/>
          </a:p>
          <a:p>
            <a:pPr marL="0" indent="0">
              <a:buNone/>
            </a:pPr>
            <a:r>
              <a:rPr lang="en-AU" sz="2700" dirty="0"/>
              <a:t>Then </a:t>
            </a:r>
            <a:r>
              <a:rPr lang="en-AU" sz="2700" dirty="0" smtClean="0"/>
              <a:t>the Charge, Baryon </a:t>
            </a:r>
            <a:r>
              <a:rPr lang="en-AU" sz="2700" dirty="0"/>
              <a:t>number and Lepton number </a:t>
            </a:r>
            <a:r>
              <a:rPr lang="en-AU" sz="2700" dirty="0" smtClean="0"/>
              <a:t>must still be conserved. Even after the matter particles change to antimatter and vice versa.</a:t>
            </a:r>
            <a:endParaRPr lang="en-AU" sz="2700" dirty="0"/>
          </a:p>
        </p:txBody>
      </p:sp>
      <p:sp>
        <p:nvSpPr>
          <p:cNvPr id="6" name="TextBox 5"/>
          <p:cNvSpPr txBox="1"/>
          <p:nvPr/>
        </p:nvSpPr>
        <p:spPr>
          <a:xfrm>
            <a:off x="2771800" y="2762473"/>
            <a:ext cx="3348994" cy="584775"/>
          </a:xfrm>
          <a:prstGeom prst="rect">
            <a:avLst/>
          </a:prstGeom>
          <a:solidFill>
            <a:schemeClr val="tx1"/>
          </a:solidFill>
        </p:spPr>
        <p:txBody>
          <a:bodyPr wrap="none" rtlCol="0">
            <a:spAutoFit/>
          </a:bodyPr>
          <a:lstStyle/>
          <a:p>
            <a:r>
              <a:rPr lang="en-AU" sz="3200" b="1" dirty="0" smtClean="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rPr>
              <a:t> </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sp>
        <p:nvSpPr>
          <p:cNvPr id="7" name="TextBox 6"/>
          <p:cNvSpPr txBox="1"/>
          <p:nvPr/>
        </p:nvSpPr>
        <p:spPr>
          <a:xfrm>
            <a:off x="2742662" y="4724176"/>
            <a:ext cx="3316934" cy="584775"/>
          </a:xfrm>
          <a:prstGeom prst="rect">
            <a:avLst/>
          </a:prstGeom>
          <a:solidFill>
            <a:schemeClr val="tx1"/>
          </a:solidFill>
        </p:spPr>
        <p:txBody>
          <a:bodyPr wrap="none" rtlCol="0">
            <a:spAutoFit/>
          </a:bodyPr>
          <a:lstStyle/>
          <a:p>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n</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 </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a:solidFill>
                  <a:schemeClr val="bg1">
                    <a:lumMod val="95000"/>
                    <a:lumOff val="5000"/>
                  </a:schemeClr>
                </a:solidFill>
                <a:latin typeface="Arial" panose="020B0604020202020204" pitchFamily="34" charset="0"/>
                <a:cs typeface="Arial" panose="020B0604020202020204" pitchFamily="34" charset="0"/>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smtClean="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cxnSp>
        <p:nvCxnSpPr>
          <p:cNvPr id="8" name="Straight Connector 7"/>
          <p:cNvCxnSpPr/>
          <p:nvPr/>
        </p:nvCxnSpPr>
        <p:spPr>
          <a:xfrm>
            <a:off x="5436096" y="4869160"/>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38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Leptons</a:t>
            </a:r>
            <a:endParaRPr lang="en-AU" dirty="0"/>
          </a:p>
        </p:txBody>
      </p:sp>
      <p:sp>
        <p:nvSpPr>
          <p:cNvPr id="3" name="Content Placeholder 2"/>
          <p:cNvSpPr>
            <a:spLocks noGrp="1"/>
          </p:cNvSpPr>
          <p:nvPr>
            <p:ph idx="1"/>
          </p:nvPr>
        </p:nvSpPr>
        <p:spPr>
          <a:xfrm>
            <a:off x="214282" y="1428736"/>
            <a:ext cx="8786874" cy="5357850"/>
          </a:xfrm>
        </p:spPr>
        <p:txBody>
          <a:bodyPr>
            <a:noAutofit/>
          </a:bodyPr>
          <a:lstStyle/>
          <a:p>
            <a:pPr>
              <a:buNone/>
            </a:pPr>
            <a:r>
              <a:rPr lang="en-AU" sz="2800" dirty="0" smtClean="0"/>
              <a:t>Can be positive, negative or neutral in charge. </a:t>
            </a:r>
          </a:p>
          <a:p>
            <a:pPr>
              <a:buNone/>
            </a:pPr>
            <a:r>
              <a:rPr lang="en-AU" sz="2800" dirty="0" smtClean="0"/>
              <a:t>	E.g. 	electrons (-1 C), </a:t>
            </a:r>
          </a:p>
          <a:p>
            <a:pPr>
              <a:buNone/>
            </a:pPr>
            <a:r>
              <a:rPr lang="en-AU" sz="2800" dirty="0" smtClean="0"/>
              <a:t>			positrons (+1 C), </a:t>
            </a:r>
          </a:p>
          <a:p>
            <a:pPr>
              <a:buNone/>
            </a:pPr>
            <a:r>
              <a:rPr lang="en-AU" sz="2800" dirty="0" smtClean="0"/>
              <a:t>			electron neutrino (0 C).</a:t>
            </a:r>
          </a:p>
          <a:p>
            <a:pPr>
              <a:buNone/>
            </a:pPr>
            <a:endParaRPr lang="en-AU" sz="2800" dirty="0" smtClean="0"/>
          </a:p>
          <a:p>
            <a:pPr>
              <a:buNone/>
            </a:pPr>
            <a:r>
              <a:rPr lang="en-AU" sz="2800" dirty="0" smtClean="0"/>
              <a:t>Leptons mostly interact by exchanging W and Z bosons.</a:t>
            </a:r>
          </a:p>
          <a:p>
            <a:pPr>
              <a:buNone/>
            </a:pPr>
            <a:endParaRPr lang="en-AU" sz="2800" dirty="0" smtClean="0"/>
          </a:p>
          <a:p>
            <a:pPr>
              <a:buNone/>
            </a:pPr>
            <a:r>
              <a:rPr lang="en-AU" sz="2800" dirty="0" smtClean="0"/>
              <a:t>Leptons will</a:t>
            </a:r>
          </a:p>
          <a:p>
            <a:pPr marL="1077913" indent="-479425"/>
            <a:r>
              <a:rPr lang="en-AU" sz="2800" dirty="0" smtClean="0"/>
              <a:t>Attract/Repulse</a:t>
            </a:r>
          </a:p>
          <a:p>
            <a:pPr marL="1077913" indent="-479425"/>
            <a:r>
              <a:rPr lang="en-AU" sz="2800" dirty="0" smtClean="0"/>
              <a:t>Annihilate/ Produce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smtClean="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654573"/>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9.4 </a:t>
            </a:r>
            <a:r>
              <a:rPr lang="en-AU" sz="2400" dirty="0">
                <a:latin typeface="Arial" pitchFamily="34" charset="0"/>
                <a:cs typeface="Arial" pitchFamily="34" charset="0"/>
              </a:rPr>
              <a:t>- due first lesson next week.</a:t>
            </a: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10.3, </a:t>
            </a:r>
            <a:r>
              <a:rPr lang="en-AU" sz="2400" dirty="0">
                <a:latin typeface="Arial" pitchFamily="34" charset="0"/>
                <a:cs typeface="Arial" pitchFamily="34" charset="0"/>
              </a:rPr>
              <a:t>page </a:t>
            </a:r>
            <a:r>
              <a:rPr lang="en-AU" sz="2400" dirty="0" smtClean="0">
                <a:latin typeface="Arial" pitchFamily="34" charset="0"/>
                <a:cs typeface="Arial" pitchFamily="34" charset="0"/>
              </a:rPr>
              <a:t>298-306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Q2 </a:t>
            </a:r>
            <a:r>
              <a:rPr lang="en-AU" sz="2400" dirty="0">
                <a:latin typeface="Arial" pitchFamily="34" charset="0"/>
                <a:cs typeface="Arial" pitchFamily="34" charset="0"/>
              </a:rPr>
              <a:t>&amp; </a:t>
            </a:r>
            <a:r>
              <a:rPr lang="en-AU" sz="2400" dirty="0" smtClean="0">
                <a:latin typeface="Arial" pitchFamily="34" charset="0"/>
                <a:cs typeface="Arial" pitchFamily="34" charset="0"/>
              </a:rPr>
              <a:t>Q3 </a:t>
            </a:r>
            <a:r>
              <a:rPr lang="en-AU" sz="2400" dirty="0">
                <a:latin typeface="Arial" pitchFamily="34" charset="0"/>
                <a:cs typeface="Arial" pitchFamily="34" charset="0"/>
              </a:rPr>
              <a:t>Set </a:t>
            </a:r>
            <a:r>
              <a:rPr lang="en-AU" sz="2400" dirty="0" smtClean="0">
                <a:latin typeface="Arial" pitchFamily="34" charset="0"/>
                <a:cs typeface="Arial" pitchFamily="34" charset="0"/>
              </a:rPr>
              <a:t>10.3</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133742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Standard Model</a:t>
            </a:r>
            <a:endParaRPr lang="en-AU" dirty="0"/>
          </a:p>
        </p:txBody>
      </p:sp>
      <p:sp>
        <p:nvSpPr>
          <p:cNvPr id="3" name="Subtitle 2"/>
          <p:cNvSpPr>
            <a:spLocks noGrp="1"/>
          </p:cNvSpPr>
          <p:nvPr>
            <p:ph type="subTitle" idx="1"/>
          </p:nvPr>
        </p:nvSpPr>
        <p:spPr/>
        <p:txBody>
          <a:bodyPr/>
          <a:lstStyle/>
          <a:p>
            <a:r>
              <a:rPr lang="en-AU" dirty="0" smtClean="0"/>
              <a:t>Chapter 10.3 Pages 298 - 306</a:t>
            </a:r>
            <a:endParaRPr lang="en-AU" dirty="0"/>
          </a:p>
        </p:txBody>
      </p:sp>
    </p:spTree>
    <p:extLst>
      <p:ext uri="{BB962C8B-B14F-4D97-AF65-F5344CB8AC3E}">
        <p14:creationId xmlns:p14="http://schemas.microsoft.com/office/powerpoint/2010/main" val="1746339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phillips.seti.org/kids/icons/galaxies/galaxy-types.png"/>
          <p:cNvPicPr>
            <a:picLocks noChangeAspect="1" noChangeArrowheads="1"/>
          </p:cNvPicPr>
          <p:nvPr/>
        </p:nvPicPr>
        <p:blipFill>
          <a:blip r:embed="rId2"/>
          <a:srcRect/>
          <a:stretch>
            <a:fillRect/>
          </a:stretch>
        </p:blipFill>
        <p:spPr bwMode="auto">
          <a:xfrm>
            <a:off x="3786182" y="4143380"/>
            <a:ext cx="5000628" cy="3807185"/>
          </a:xfrm>
          <a:prstGeom prst="rect">
            <a:avLst/>
          </a:prstGeom>
          <a:noFill/>
        </p:spPr>
      </p:pic>
      <p:sp>
        <p:nvSpPr>
          <p:cNvPr id="2" name="Title 1"/>
          <p:cNvSpPr>
            <a:spLocks noGrp="1"/>
          </p:cNvSpPr>
          <p:nvPr>
            <p:ph type="title"/>
          </p:nvPr>
        </p:nvSpPr>
        <p:spPr/>
        <p:txBody>
          <a:bodyPr/>
          <a:lstStyle/>
          <a:p>
            <a:r>
              <a:rPr lang="en-AU" dirty="0" smtClean="0"/>
              <a:t>Milky Way</a:t>
            </a:r>
            <a:endParaRPr lang="en-AU" dirty="0"/>
          </a:p>
        </p:txBody>
      </p:sp>
      <p:sp>
        <p:nvSpPr>
          <p:cNvPr id="3" name="Content Placeholder 2"/>
          <p:cNvSpPr>
            <a:spLocks noGrp="1"/>
          </p:cNvSpPr>
          <p:nvPr>
            <p:ph idx="1"/>
          </p:nvPr>
        </p:nvSpPr>
        <p:spPr>
          <a:xfrm>
            <a:off x="214282" y="1428736"/>
            <a:ext cx="8715436" cy="3568713"/>
          </a:xfrm>
        </p:spPr>
        <p:txBody>
          <a:bodyPr>
            <a:normAutofit/>
          </a:bodyPr>
          <a:lstStyle/>
          <a:p>
            <a:pPr>
              <a:buNone/>
            </a:pPr>
            <a:r>
              <a:rPr lang="en-AU" sz="2800" dirty="0" smtClean="0"/>
              <a:t>The Milky Way Galaxy is a disc shape with spiral arms. </a:t>
            </a:r>
          </a:p>
          <a:p>
            <a:pPr>
              <a:buNone/>
            </a:pPr>
            <a:r>
              <a:rPr lang="en-AU" sz="2800" dirty="0" smtClean="0"/>
              <a:t> </a:t>
            </a:r>
          </a:p>
          <a:p>
            <a:pPr>
              <a:buNone/>
            </a:pPr>
            <a:r>
              <a:rPr lang="en-AU" sz="2800" dirty="0" smtClean="0"/>
              <a:t>Popularity amongst the scientific community sees our Milky Way being classed as a spiral galaxy, though some are now saying it is a Barred Spiral.</a:t>
            </a:r>
            <a:endParaRPr lang="en-AU" sz="2800" dirty="0"/>
          </a:p>
        </p:txBody>
      </p:sp>
    </p:spTree>
    <p:extLst>
      <p:ext uri="{BB962C8B-B14F-4D97-AF65-F5344CB8AC3E}">
        <p14:creationId xmlns:p14="http://schemas.microsoft.com/office/powerpoint/2010/main" val="3689959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Milky Way</a:t>
            </a:r>
            <a:endParaRPr lang="en-AU" dirty="0"/>
          </a:p>
        </p:txBody>
      </p:sp>
      <p:sp>
        <p:nvSpPr>
          <p:cNvPr id="3" name="Content Placeholder 2"/>
          <p:cNvSpPr>
            <a:spLocks noGrp="1"/>
          </p:cNvSpPr>
          <p:nvPr>
            <p:ph idx="1"/>
          </p:nvPr>
        </p:nvSpPr>
        <p:spPr>
          <a:xfrm>
            <a:off x="457200" y="1428736"/>
            <a:ext cx="8229600" cy="5143536"/>
          </a:xfrm>
        </p:spPr>
        <p:txBody>
          <a:bodyPr>
            <a:normAutofit/>
          </a:bodyPr>
          <a:lstStyle/>
          <a:p>
            <a:pPr>
              <a:buNone/>
            </a:pPr>
            <a:r>
              <a:rPr lang="en-AU" sz="2800" dirty="0" smtClean="0"/>
              <a:t>The majority of the solar systems are located in the central bulge, but an estimate of the number of solar systems are hindered by Sagittarius blocking our view of the centre of the galaxy.</a:t>
            </a:r>
          </a:p>
          <a:p>
            <a:pPr>
              <a:buNone/>
            </a:pPr>
            <a:r>
              <a:rPr lang="en-AU" sz="2800" dirty="0" smtClean="0"/>
              <a:t>The bulge is 15 </a:t>
            </a:r>
            <a:r>
              <a:rPr lang="en-AU" sz="2800" dirty="0" err="1" smtClean="0"/>
              <a:t>kpc</a:t>
            </a:r>
            <a:r>
              <a:rPr lang="en-AU" sz="2800" dirty="0" smtClean="0"/>
              <a:t> long and</a:t>
            </a:r>
          </a:p>
          <a:p>
            <a:pPr>
              <a:buNone/>
            </a:pPr>
            <a:r>
              <a:rPr lang="en-AU" sz="2800" dirty="0" smtClean="0"/>
              <a:t>			    2 </a:t>
            </a:r>
            <a:r>
              <a:rPr lang="en-AU" sz="2800" dirty="0" err="1" smtClean="0"/>
              <a:t>kpc</a:t>
            </a:r>
            <a:r>
              <a:rPr lang="en-AU" sz="2800" dirty="0" smtClean="0"/>
              <a:t> thick</a:t>
            </a:r>
          </a:p>
          <a:p>
            <a:pPr>
              <a:buNone/>
            </a:pPr>
            <a:r>
              <a:rPr lang="en-AU" sz="2800" dirty="0" smtClean="0"/>
              <a:t>The full length is 50 </a:t>
            </a:r>
            <a:r>
              <a:rPr lang="en-AU" sz="2800" dirty="0" err="1" smtClean="0"/>
              <a:t>kpc</a:t>
            </a:r>
            <a:r>
              <a:rPr lang="en-AU" sz="2800" dirty="0" smtClean="0"/>
              <a:t> and</a:t>
            </a:r>
          </a:p>
          <a:p>
            <a:pPr>
              <a:buNone/>
            </a:pPr>
            <a:r>
              <a:rPr lang="en-AU" sz="2800" dirty="0" smtClean="0"/>
              <a:t>				 1 </a:t>
            </a:r>
            <a:r>
              <a:rPr lang="en-AU" sz="2800" dirty="0" err="1" smtClean="0"/>
              <a:t>kpc</a:t>
            </a:r>
            <a:r>
              <a:rPr lang="en-AU" sz="2800" dirty="0" smtClean="0"/>
              <a:t> thick.</a:t>
            </a:r>
          </a:p>
          <a:p>
            <a:pPr>
              <a:buNone/>
            </a:pPr>
            <a:endParaRPr lang="en-AU" sz="2800" dirty="0" smtClean="0"/>
          </a:p>
          <a:p>
            <a:pPr>
              <a:buNone/>
            </a:pPr>
            <a:r>
              <a:rPr lang="en-AU" sz="2800" dirty="0" smtClean="0"/>
              <a:t>Note: 1 </a:t>
            </a:r>
            <a:r>
              <a:rPr lang="en-AU" sz="2800" dirty="0" err="1" smtClean="0"/>
              <a:t>kpc</a:t>
            </a:r>
            <a:r>
              <a:rPr lang="en-AU" sz="2800" dirty="0" smtClean="0"/>
              <a:t> = 3262 light yrs.</a:t>
            </a:r>
          </a:p>
          <a:p>
            <a:endParaRPr lang="en-AU" sz="2800" dirty="0"/>
          </a:p>
        </p:txBody>
      </p:sp>
      <p:pic>
        <p:nvPicPr>
          <p:cNvPr id="141314" name="Picture 2" descr="http://lcogt.net/files/styles/fourcol-image/public/jbarton/milky%20way%20side%20view.jpg"/>
          <p:cNvPicPr>
            <a:picLocks noChangeAspect="1" noChangeArrowheads="1"/>
          </p:cNvPicPr>
          <p:nvPr/>
        </p:nvPicPr>
        <p:blipFill>
          <a:blip r:embed="rId2"/>
          <a:srcRect/>
          <a:stretch>
            <a:fillRect/>
          </a:stretch>
        </p:blipFill>
        <p:spPr bwMode="auto">
          <a:xfrm>
            <a:off x="5297364" y="3286124"/>
            <a:ext cx="3846636" cy="3571876"/>
          </a:xfrm>
          <a:prstGeom prst="rect">
            <a:avLst/>
          </a:prstGeom>
          <a:noFill/>
        </p:spPr>
      </p:pic>
    </p:spTree>
    <p:extLst>
      <p:ext uri="{BB962C8B-B14F-4D97-AF65-F5344CB8AC3E}">
        <p14:creationId xmlns:p14="http://schemas.microsoft.com/office/powerpoint/2010/main" val="3339698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Dark matter</a:t>
            </a:r>
            <a:endParaRPr lang="en-AU" dirty="0"/>
          </a:p>
        </p:txBody>
      </p:sp>
      <p:sp>
        <p:nvSpPr>
          <p:cNvPr id="3" name="Content Placeholder 2"/>
          <p:cNvSpPr>
            <a:spLocks noGrp="1"/>
          </p:cNvSpPr>
          <p:nvPr>
            <p:ph idx="1"/>
          </p:nvPr>
        </p:nvSpPr>
        <p:spPr>
          <a:xfrm>
            <a:off x="214282" y="1428737"/>
            <a:ext cx="8715436" cy="3512432"/>
          </a:xfrm>
        </p:spPr>
        <p:txBody>
          <a:bodyPr>
            <a:normAutofit/>
          </a:bodyPr>
          <a:lstStyle/>
          <a:p>
            <a:pPr marL="442913" indent="-442913"/>
            <a:r>
              <a:rPr lang="en-AU" sz="2600" dirty="0" smtClean="0"/>
              <a:t>Is a type of matter hypothesised to account for about 27% of the total mass in the universe. </a:t>
            </a:r>
          </a:p>
          <a:p>
            <a:pPr marL="442913" indent="-442913"/>
            <a:endParaRPr lang="en-AU" sz="1200" dirty="0" smtClean="0"/>
          </a:p>
          <a:p>
            <a:pPr marL="442913" indent="-442913"/>
            <a:r>
              <a:rPr lang="en-AU" sz="2600" dirty="0" smtClean="0">
                <a:solidFill>
                  <a:schemeClr val="accent3"/>
                </a:solidFill>
              </a:rPr>
              <a:t>It neither emits nor interacts with light or other electromagnetic radiation at any significant level. </a:t>
            </a:r>
          </a:p>
          <a:p>
            <a:pPr marL="442913" indent="-442913"/>
            <a:endParaRPr lang="en-AU" sz="1200" dirty="0">
              <a:solidFill>
                <a:schemeClr val="accent3"/>
              </a:solidFill>
            </a:endParaRPr>
          </a:p>
          <a:p>
            <a:pPr marL="442913" indent="-442913"/>
            <a:r>
              <a:rPr lang="en-AU" sz="2600" dirty="0"/>
              <a:t>Although dark matter has not been directly observed, its existence and properties are inferred from its gravitational </a:t>
            </a:r>
            <a:r>
              <a:rPr lang="en-AU" sz="2600" dirty="0" smtClean="0"/>
              <a:t>effects; gravitational lensing.</a:t>
            </a:r>
            <a:r>
              <a:rPr lang="en-AU" sz="2600" dirty="0" smtClean="0">
                <a:solidFill>
                  <a:schemeClr val="accent3"/>
                </a:solidFill>
              </a:rPr>
              <a:t> </a:t>
            </a:r>
          </a:p>
          <a:p>
            <a:pPr marL="442913" indent="-442913"/>
            <a:endParaRPr lang="en-AU" sz="2600" dirty="0">
              <a:solidFill>
                <a:schemeClr val="accent3"/>
              </a:solidFill>
            </a:endParaRPr>
          </a:p>
          <a:p>
            <a:pPr marL="442913" indent="-442913"/>
            <a:endParaRPr lang="en-AU" sz="2600" dirty="0" smtClean="0">
              <a:solidFill>
                <a:schemeClr val="accent3"/>
              </a:solidFill>
            </a:endParaRPr>
          </a:p>
          <a:p>
            <a:pPr marL="442913" indent="-442913"/>
            <a:endParaRPr lang="en-AU" sz="2600" dirty="0" smtClean="0">
              <a:solidFill>
                <a:schemeClr val="accent3"/>
              </a:solidFill>
            </a:endParaRPr>
          </a:p>
        </p:txBody>
      </p:sp>
      <p:pic>
        <p:nvPicPr>
          <p:cNvPr id="3076" name="Picture 4" descr="A Horseshoe Einstein Ring from Hub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651496"/>
            <a:ext cx="3312368" cy="2186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Dark energy</a:t>
            </a:r>
            <a:endParaRPr lang="en-AU" dirty="0"/>
          </a:p>
        </p:txBody>
      </p:sp>
      <p:sp>
        <p:nvSpPr>
          <p:cNvPr id="3" name="Content Placeholder 2"/>
          <p:cNvSpPr>
            <a:spLocks noGrp="1"/>
          </p:cNvSpPr>
          <p:nvPr>
            <p:ph idx="1"/>
          </p:nvPr>
        </p:nvSpPr>
        <p:spPr>
          <a:xfrm>
            <a:off x="214282" y="1428737"/>
            <a:ext cx="8715436" cy="3512432"/>
          </a:xfrm>
        </p:spPr>
        <p:txBody>
          <a:bodyPr>
            <a:noAutofit/>
          </a:bodyPr>
          <a:lstStyle/>
          <a:p>
            <a:pPr marL="442913" indent="-442913"/>
            <a:r>
              <a:rPr lang="en-AU" sz="2600" dirty="0"/>
              <a:t>Is a type of </a:t>
            </a:r>
            <a:r>
              <a:rPr lang="en-AU" sz="2600" dirty="0" smtClean="0"/>
              <a:t>energy </a:t>
            </a:r>
            <a:r>
              <a:rPr lang="en-AU" sz="2600" dirty="0"/>
              <a:t>hypothesised to account for about </a:t>
            </a:r>
            <a:r>
              <a:rPr lang="en-AU" sz="2600" dirty="0" smtClean="0"/>
              <a:t>68% </a:t>
            </a:r>
            <a:r>
              <a:rPr lang="en-AU" sz="2600" dirty="0"/>
              <a:t>of the total </a:t>
            </a:r>
            <a:r>
              <a:rPr lang="en-AU" sz="2600" dirty="0" smtClean="0"/>
              <a:t>energy </a:t>
            </a:r>
            <a:r>
              <a:rPr lang="en-AU" sz="2600" dirty="0"/>
              <a:t>in the universe. </a:t>
            </a:r>
          </a:p>
          <a:p>
            <a:pPr marL="442913" indent="-442913"/>
            <a:endParaRPr lang="en-AU" sz="2600" dirty="0" smtClean="0"/>
          </a:p>
          <a:p>
            <a:pPr marL="442913" indent="-442913"/>
            <a:r>
              <a:rPr lang="en-AU" sz="2600" dirty="0" smtClean="0"/>
              <a:t>The dark energy is believed to </a:t>
            </a:r>
            <a:r>
              <a:rPr lang="en-AU" sz="2600" dirty="0"/>
              <a:t>act in opposition to gravity and to occupy the entire universe, accounting for </a:t>
            </a:r>
            <a:r>
              <a:rPr lang="en-AU" sz="2600" dirty="0" smtClean="0"/>
              <a:t>the expansion of the Universe </a:t>
            </a:r>
            <a:r>
              <a:rPr lang="en-AU" sz="2600" dirty="0"/>
              <a:t>to accelerate</a:t>
            </a:r>
            <a:r>
              <a:rPr lang="en-AU" sz="2600" dirty="0" smtClean="0"/>
              <a:t>. </a:t>
            </a:r>
          </a:p>
          <a:p>
            <a:pPr marL="442913" indent="-442913"/>
            <a:endParaRPr lang="en-AU" sz="1200" dirty="0" smtClean="0"/>
          </a:p>
          <a:p>
            <a:pPr marL="442913" indent="-442913"/>
            <a:endParaRPr lang="en-AU" sz="2600" dirty="0" smtClean="0">
              <a:solidFill>
                <a:schemeClr val="accent3"/>
              </a:solidFill>
            </a:endParaRPr>
          </a:p>
          <a:p>
            <a:pPr marL="442913" indent="-442913"/>
            <a:endParaRPr lang="en-AU" sz="2600" dirty="0" smtClean="0">
              <a:solidFill>
                <a:schemeClr val="accent3"/>
              </a:solidFill>
            </a:endParaRPr>
          </a:p>
        </p:txBody>
      </p:sp>
      <p:pic>
        <p:nvPicPr>
          <p:cNvPr id="5122" name="Picture 2" descr="http://science.nasa.gov/media/medialibrary/2010/03/31/dark_expansion.jpg/image_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3933056"/>
            <a:ext cx="456635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792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Doppler Effect: Light Waves</a:t>
            </a:r>
            <a:endParaRPr lang="en-AU" dirty="0"/>
          </a:p>
        </p:txBody>
      </p:sp>
      <p:sp>
        <p:nvSpPr>
          <p:cNvPr id="3" name="Content Placeholder 2"/>
          <p:cNvSpPr>
            <a:spLocks noGrp="1"/>
          </p:cNvSpPr>
          <p:nvPr>
            <p:ph idx="1"/>
          </p:nvPr>
        </p:nvSpPr>
        <p:spPr/>
        <p:txBody>
          <a:bodyPr/>
          <a:lstStyle/>
          <a:p>
            <a:pPr>
              <a:buNone/>
            </a:pPr>
            <a:r>
              <a:rPr lang="en-AU" dirty="0" smtClean="0"/>
              <a:t>Doppler Effect: Light Waves (aka Doppler Shift)</a:t>
            </a:r>
          </a:p>
          <a:p>
            <a:pPr>
              <a:buNone/>
            </a:pPr>
            <a:r>
              <a:rPr lang="en-AU" dirty="0" smtClean="0"/>
              <a:t>The Doppler effect also occurs in light where the frequency change results in a colour change.</a:t>
            </a:r>
          </a:p>
          <a:p>
            <a:endParaRPr lang="en-AU" dirty="0"/>
          </a:p>
        </p:txBody>
      </p:sp>
      <p:pic>
        <p:nvPicPr>
          <p:cNvPr id="146436" name="Picture 4" descr="File:Doppler effect diagrammatic.png"/>
          <p:cNvPicPr>
            <a:picLocks noChangeAspect="1" noChangeArrowheads="1"/>
          </p:cNvPicPr>
          <p:nvPr/>
        </p:nvPicPr>
        <p:blipFill>
          <a:blip r:embed="rId2"/>
          <a:srcRect/>
          <a:stretch>
            <a:fillRect/>
          </a:stretch>
        </p:blipFill>
        <p:spPr bwMode="auto">
          <a:xfrm>
            <a:off x="500034" y="4286256"/>
            <a:ext cx="8200954" cy="2286016"/>
          </a:xfrm>
          <a:prstGeom prst="rect">
            <a:avLst/>
          </a:prstGeom>
          <a:noFill/>
        </p:spPr>
      </p:pic>
    </p:spTree>
    <p:extLst>
      <p:ext uri="{BB962C8B-B14F-4D97-AF65-F5344CB8AC3E}">
        <p14:creationId xmlns:p14="http://schemas.microsoft.com/office/powerpoint/2010/main" val="31706139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Doppler Effect: Light Waves</a:t>
            </a:r>
            <a:endParaRPr lang="en-AU" dirty="0"/>
          </a:p>
        </p:txBody>
      </p:sp>
      <p:sp>
        <p:nvSpPr>
          <p:cNvPr id="3" name="Content Placeholder 2"/>
          <p:cNvSpPr>
            <a:spLocks noGrp="1"/>
          </p:cNvSpPr>
          <p:nvPr>
            <p:ph idx="1"/>
          </p:nvPr>
        </p:nvSpPr>
        <p:spPr>
          <a:xfrm>
            <a:off x="214282" y="1500174"/>
            <a:ext cx="8715436" cy="5143535"/>
          </a:xfrm>
        </p:spPr>
        <p:txBody>
          <a:bodyPr>
            <a:normAutofit fontScale="92500" lnSpcReduction="10000"/>
          </a:bodyPr>
          <a:lstStyle/>
          <a:p>
            <a:pPr>
              <a:buNone/>
            </a:pPr>
            <a:r>
              <a:rPr lang="en-AU" dirty="0" smtClean="0"/>
              <a:t>The wavelengths for sound match the wavelengths for light.</a:t>
            </a:r>
          </a:p>
          <a:p>
            <a:pPr>
              <a:buNone/>
            </a:pPr>
            <a:endParaRPr lang="en-AU" dirty="0" smtClean="0"/>
          </a:p>
          <a:p>
            <a:pPr>
              <a:buNone/>
            </a:pPr>
            <a:r>
              <a:rPr lang="en-AU" dirty="0" smtClean="0"/>
              <a:t>Red shift is when light emanating from an object that is moving away from the observer has an increased wavelength, hence shifts towards the red end of the spectrum.</a:t>
            </a:r>
          </a:p>
          <a:p>
            <a:pPr>
              <a:buNone/>
            </a:pPr>
            <a:endParaRPr lang="en-AU" dirty="0" smtClean="0"/>
          </a:p>
          <a:p>
            <a:pPr>
              <a:buNone/>
            </a:pPr>
            <a:r>
              <a:rPr lang="en-AU" dirty="0" smtClean="0"/>
              <a:t>Blue shift is where a light source is moving towards an observer, hence the wavelength decreases and the light spectrum shifts to the blue end of the spectrum.</a:t>
            </a:r>
          </a:p>
          <a:p>
            <a:endParaRPr lang="en-AU" dirty="0"/>
          </a:p>
        </p:txBody>
      </p:sp>
    </p:spTree>
    <p:extLst>
      <p:ext uri="{BB962C8B-B14F-4D97-AF65-F5344CB8AC3E}">
        <p14:creationId xmlns:p14="http://schemas.microsoft.com/office/powerpoint/2010/main" val="37254799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Doppler Effect: Light Waves</a:t>
            </a:r>
            <a:endParaRPr lang="en-AU" dirty="0"/>
          </a:p>
        </p:txBody>
      </p:sp>
      <p:sp>
        <p:nvSpPr>
          <p:cNvPr id="3" name="Content Placeholder 2"/>
          <p:cNvSpPr>
            <a:spLocks noGrp="1"/>
          </p:cNvSpPr>
          <p:nvPr>
            <p:ph idx="1"/>
          </p:nvPr>
        </p:nvSpPr>
        <p:spPr>
          <a:xfrm>
            <a:off x="214282" y="1428736"/>
            <a:ext cx="8715436" cy="4743781"/>
          </a:xfrm>
        </p:spPr>
        <p:txBody>
          <a:bodyPr>
            <a:normAutofit/>
          </a:bodyPr>
          <a:lstStyle/>
          <a:p>
            <a:pPr>
              <a:buNone/>
            </a:pPr>
            <a:r>
              <a:rPr lang="en-AU" sz="2800" dirty="0" smtClean="0"/>
              <a:t>Red shift - moving away from the observer, increases the wavelength, hence shifts towards the red end of the spectrum.</a:t>
            </a:r>
          </a:p>
          <a:p>
            <a:pPr>
              <a:buNone/>
            </a:pPr>
            <a:r>
              <a:rPr lang="en-AU" sz="2800" dirty="0" smtClean="0"/>
              <a:t>Blue shift - moving towards an observer, hence the wavelength decreases and the light spectrum shifts to the blue end</a:t>
            </a:r>
          </a:p>
          <a:p>
            <a:pPr>
              <a:buNone/>
            </a:pPr>
            <a:r>
              <a:rPr lang="en-AU" sz="2800" dirty="0" smtClean="0"/>
              <a:t>	of the spectrum.</a:t>
            </a:r>
          </a:p>
          <a:p>
            <a:endParaRPr lang="en-AU" sz="2800" dirty="0"/>
          </a:p>
        </p:txBody>
      </p:sp>
      <p:pic>
        <p:nvPicPr>
          <p:cNvPr id="146434" name="Picture 2"/>
          <p:cNvPicPr>
            <a:picLocks noChangeAspect="1" noChangeArrowheads="1"/>
          </p:cNvPicPr>
          <p:nvPr/>
        </p:nvPicPr>
        <p:blipFill>
          <a:blip r:embed="rId2"/>
          <a:srcRect/>
          <a:stretch>
            <a:fillRect/>
          </a:stretch>
        </p:blipFill>
        <p:spPr bwMode="auto">
          <a:xfrm>
            <a:off x="4140146" y="3643314"/>
            <a:ext cx="5003854" cy="3214686"/>
          </a:xfrm>
          <a:prstGeom prst="rect">
            <a:avLst/>
          </a:prstGeom>
          <a:noFill/>
          <a:ln w="9525">
            <a:noFill/>
            <a:miter lim="800000"/>
            <a:headEnd/>
            <a:tailEnd/>
          </a:ln>
          <a:effectLst/>
        </p:spPr>
      </p:pic>
    </p:spTree>
    <p:extLst>
      <p:ext uri="{BB962C8B-B14F-4D97-AF65-F5344CB8AC3E}">
        <p14:creationId xmlns:p14="http://schemas.microsoft.com/office/powerpoint/2010/main" val="34309839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a Galaxy</a:t>
            </a:r>
            <a:endParaRPr lang="en-AU" dirty="0"/>
          </a:p>
        </p:txBody>
      </p:sp>
      <p:sp>
        <p:nvSpPr>
          <p:cNvPr id="3" name="Content Placeholder 2"/>
          <p:cNvSpPr>
            <a:spLocks noGrp="1"/>
          </p:cNvSpPr>
          <p:nvPr>
            <p:ph idx="1"/>
          </p:nvPr>
        </p:nvSpPr>
        <p:spPr>
          <a:xfrm>
            <a:off x="457200" y="1646236"/>
            <a:ext cx="8229600" cy="4854597"/>
          </a:xfrm>
        </p:spPr>
        <p:txBody>
          <a:bodyPr>
            <a:normAutofit/>
          </a:bodyPr>
          <a:lstStyle/>
          <a:p>
            <a:pPr>
              <a:buNone/>
            </a:pPr>
            <a:r>
              <a:rPr lang="en-AU" sz="2800" dirty="0" smtClean="0"/>
              <a:t>Speed of a galaxy can be calculated using;</a:t>
            </a:r>
          </a:p>
          <a:p>
            <a:pPr>
              <a:buNone/>
            </a:pPr>
            <a:r>
              <a:rPr lang="en-AU" sz="2800" dirty="0" smtClean="0"/>
              <a:t>				</a:t>
            </a:r>
            <a:r>
              <a:rPr lang="en-AU" sz="2800" dirty="0" err="1" smtClean="0"/>
              <a:t>v</a:t>
            </a:r>
            <a:r>
              <a:rPr lang="en-AU" sz="2800" baseline="-25000" dirty="0" err="1" smtClean="0"/>
              <a:t>galaxy</a:t>
            </a:r>
            <a:r>
              <a:rPr lang="en-AU" sz="2800" dirty="0" smtClean="0"/>
              <a:t> = ∆ </a:t>
            </a:r>
            <a:r>
              <a:rPr lang="el-GR" sz="2800" dirty="0" smtClean="0"/>
              <a:t>λ</a:t>
            </a:r>
            <a:r>
              <a:rPr lang="en-AU" sz="2800" dirty="0" smtClean="0"/>
              <a:t>  c</a:t>
            </a:r>
          </a:p>
          <a:p>
            <a:pPr>
              <a:buNone/>
            </a:pPr>
            <a:r>
              <a:rPr lang="en-AU" sz="2800" dirty="0" smtClean="0"/>
              <a:t>						</a:t>
            </a:r>
            <a:r>
              <a:rPr lang="el-GR" sz="2800" dirty="0" smtClean="0"/>
              <a:t>λ</a:t>
            </a:r>
            <a:endParaRPr lang="en-AU" sz="2800" dirty="0" smtClean="0"/>
          </a:p>
          <a:p>
            <a:pPr>
              <a:buNone/>
            </a:pPr>
            <a:r>
              <a:rPr lang="en-AU" sz="2800" dirty="0" smtClean="0"/>
              <a:t>	where   ∆ </a:t>
            </a:r>
            <a:r>
              <a:rPr lang="el-GR" sz="2800" dirty="0" smtClean="0"/>
              <a:t>λ </a:t>
            </a:r>
            <a:r>
              <a:rPr lang="en-AU" sz="2800" dirty="0" smtClean="0"/>
              <a:t>- change in wavelength (m)</a:t>
            </a:r>
          </a:p>
          <a:p>
            <a:pPr>
              <a:buNone/>
            </a:pPr>
            <a:r>
              <a:rPr lang="en-AU" sz="2800" dirty="0" smtClean="0"/>
              <a:t>			</a:t>
            </a:r>
            <a:r>
              <a:rPr lang="el-GR" sz="2800" dirty="0" smtClean="0"/>
              <a:t> λ </a:t>
            </a:r>
            <a:r>
              <a:rPr lang="en-AU" sz="2800" dirty="0" smtClean="0"/>
              <a:t>- normal wavelength (m)</a:t>
            </a:r>
          </a:p>
          <a:p>
            <a:pPr>
              <a:buNone/>
            </a:pPr>
            <a:r>
              <a:rPr lang="en-AU" sz="2800" dirty="0" smtClean="0"/>
              <a:t>			 c - speed of light (m s</a:t>
            </a:r>
            <a:r>
              <a:rPr lang="en-AU" sz="2800" baseline="30000" dirty="0" smtClean="0"/>
              <a:t>-1</a:t>
            </a:r>
            <a:r>
              <a:rPr lang="en-AU" sz="2800" dirty="0" smtClean="0"/>
              <a:t>)</a:t>
            </a:r>
          </a:p>
          <a:p>
            <a:pPr>
              <a:buNone/>
            </a:pPr>
            <a:r>
              <a:rPr lang="en-AU" sz="2800" dirty="0" smtClean="0"/>
              <a:t>			 </a:t>
            </a:r>
            <a:r>
              <a:rPr lang="en-AU" sz="2800" dirty="0" err="1" smtClean="0"/>
              <a:t>v</a:t>
            </a:r>
            <a:r>
              <a:rPr lang="en-AU" sz="2800" baseline="-25000" dirty="0" err="1" smtClean="0"/>
              <a:t>galaxy</a:t>
            </a:r>
            <a:r>
              <a:rPr lang="en-AU" sz="2800" baseline="-25000" dirty="0" smtClean="0"/>
              <a:t> </a:t>
            </a:r>
            <a:r>
              <a:rPr lang="en-AU" sz="2800" dirty="0" smtClean="0"/>
              <a:t>- speed of observed galaxy 			relative to our own (m s</a:t>
            </a:r>
            <a:r>
              <a:rPr lang="en-AU" sz="2800" baseline="30000" dirty="0" smtClean="0"/>
              <a:t>-1</a:t>
            </a:r>
            <a:r>
              <a:rPr lang="en-AU" sz="2800" dirty="0" smtClean="0"/>
              <a:t>).</a:t>
            </a:r>
          </a:p>
          <a:p>
            <a:pPr>
              <a:buNone/>
            </a:pPr>
            <a:endParaRPr lang="en-AU" sz="2800" dirty="0"/>
          </a:p>
        </p:txBody>
      </p:sp>
      <p:cxnSp>
        <p:nvCxnSpPr>
          <p:cNvPr id="5" name="Straight Connector 4"/>
          <p:cNvCxnSpPr/>
          <p:nvPr/>
        </p:nvCxnSpPr>
        <p:spPr>
          <a:xfrm>
            <a:off x="4572000" y="2571744"/>
            <a:ext cx="85725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007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Leptons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44208" cy="6857999"/>
          </a:xfr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a Galaxy</a:t>
            </a:r>
          </a:p>
        </p:txBody>
      </p:sp>
      <p:sp>
        <p:nvSpPr>
          <p:cNvPr id="3" name="Content Placeholder 2"/>
          <p:cNvSpPr>
            <a:spLocks noGrp="1"/>
          </p:cNvSpPr>
          <p:nvPr>
            <p:ph idx="1"/>
          </p:nvPr>
        </p:nvSpPr>
        <p:spPr>
          <a:xfrm>
            <a:off x="457200" y="1428736"/>
            <a:ext cx="8229600" cy="5214974"/>
          </a:xfrm>
        </p:spPr>
        <p:txBody>
          <a:bodyPr>
            <a:normAutofit/>
          </a:bodyPr>
          <a:lstStyle/>
          <a:p>
            <a:pPr marL="0" indent="0">
              <a:buNone/>
            </a:pPr>
            <a:r>
              <a:rPr lang="en-AU" sz="2800" b="1" u="sng" dirty="0" smtClean="0">
                <a:solidFill>
                  <a:schemeClr val="accent3"/>
                </a:solidFill>
              </a:rPr>
              <a:t>Example 10.3a:</a:t>
            </a:r>
            <a:r>
              <a:rPr lang="en-AU" sz="2800" dirty="0" smtClean="0"/>
              <a:t> A star has an ionised atmosphere of helium. The characteristic wavelength of a certain absorption line in Helium is 471.3 nm. If the spectrum of the star has this line at a wavelength of 500.1 nm, what is the velocity with which the star is moving away.</a:t>
            </a:r>
          </a:p>
          <a:p>
            <a:pPr>
              <a:buNone/>
            </a:pPr>
            <a:r>
              <a:rPr lang="en-AU" sz="2800" dirty="0" smtClean="0">
                <a:latin typeface="Calibri"/>
              </a:rPr>
              <a:t>	</a:t>
            </a:r>
            <a:endParaRPr lang="en-AU" sz="2800" baseline="30000" dirty="0" smtClean="0"/>
          </a:p>
        </p:txBody>
      </p:sp>
    </p:spTree>
    <p:extLst>
      <p:ext uri="{BB962C8B-B14F-4D97-AF65-F5344CB8AC3E}">
        <p14:creationId xmlns:p14="http://schemas.microsoft.com/office/powerpoint/2010/main" val="208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a Galaxy</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46236"/>
                <a:ext cx="8229600" cy="4854597"/>
              </a:xfrm>
            </p:spPr>
            <p:txBody>
              <a:bodyPr>
                <a:normAutofit/>
              </a:bodyPr>
              <a:lstStyle/>
              <a:p>
                <a:pPr>
                  <a:buNone/>
                </a:pPr>
                <a:r>
                  <a:rPr lang="en-AU" sz="2800" dirty="0" smtClean="0"/>
                  <a:t>∆ </a:t>
                </a:r>
                <a:r>
                  <a:rPr lang="el-GR" sz="2800" dirty="0" smtClean="0"/>
                  <a:t>λ </a:t>
                </a:r>
                <a:r>
                  <a:rPr lang="en-AU" sz="2800" dirty="0" smtClean="0"/>
                  <a:t>= </a:t>
                </a:r>
                <a:r>
                  <a:rPr lang="el-GR" sz="2800" dirty="0" smtClean="0"/>
                  <a:t>λ</a:t>
                </a:r>
                <a:r>
                  <a:rPr lang="en-AU" sz="2800" baseline="-25000" dirty="0" smtClean="0"/>
                  <a:t>observed</a:t>
                </a:r>
                <a:r>
                  <a:rPr lang="en-AU" sz="2800" dirty="0" smtClean="0"/>
                  <a:t> – </a:t>
                </a:r>
                <a:r>
                  <a:rPr lang="el-GR" sz="2800" dirty="0" smtClean="0"/>
                  <a:t>λ</a:t>
                </a:r>
                <a:r>
                  <a:rPr lang="en-AU" sz="2800" baseline="-25000" dirty="0" smtClean="0"/>
                  <a:t>emitted</a:t>
                </a:r>
                <a:r>
                  <a:rPr lang="en-AU" sz="2800" dirty="0" smtClean="0"/>
                  <a:t> </a:t>
                </a:r>
              </a:p>
              <a:p>
                <a:pPr>
                  <a:buNone/>
                </a:pPr>
                <a:endParaRPr lang="en-AU" sz="2800" dirty="0" smtClean="0"/>
              </a:p>
              <a:p>
                <a:pPr>
                  <a:buNone/>
                </a:pPr>
                <a:r>
                  <a:rPr lang="en-AU" sz="2800" dirty="0"/>
                  <a:t> </a:t>
                </a:r>
                <a:r>
                  <a:rPr lang="en-AU" sz="2800" dirty="0" smtClean="0"/>
                  <a:t>     = </a:t>
                </a:r>
                <a:r>
                  <a:rPr lang="el-GR" sz="2800" dirty="0" smtClean="0"/>
                  <a:t>λ</a:t>
                </a:r>
                <a:r>
                  <a:rPr lang="en-AU" sz="2800" baseline="-25000" dirty="0" smtClean="0"/>
                  <a:t>emitted</a:t>
                </a:r>
                <a:r>
                  <a:rPr lang="el-GR" sz="2800" dirty="0" smtClean="0"/>
                  <a:t> </a:t>
                </a:r>
                <a14:m>
                  <m:oMath xmlns:m="http://schemas.openxmlformats.org/officeDocument/2006/math">
                    <m:d>
                      <m:dPr>
                        <m:ctrlPr>
                          <a:rPr lang="en-AU" sz="2800" i="1" smtClean="0">
                            <a:latin typeface="Cambria Math" panose="02040503050406030204" pitchFamily="18" charset="0"/>
                          </a:rPr>
                        </m:ctrlPr>
                      </m:dPr>
                      <m:e>
                        <m:rad>
                          <m:radPr>
                            <m:degHide m:val="on"/>
                            <m:ctrlPr>
                              <a:rPr lang="en-AU" sz="2800" i="1" smtClean="0">
                                <a:latin typeface="Cambria Math" panose="02040503050406030204" pitchFamily="18" charset="0"/>
                              </a:rPr>
                            </m:ctrlPr>
                          </m:radPr>
                          <m:deg/>
                          <m:e>
                            <m:f>
                              <m:fPr>
                                <m:ctrlPr>
                                  <a:rPr lang="en-AU" sz="2800" i="1" smtClean="0">
                                    <a:latin typeface="Cambria Math" panose="02040503050406030204" pitchFamily="18" charset="0"/>
                                  </a:rPr>
                                </m:ctrlPr>
                              </m:fPr>
                              <m:num>
                                <m:r>
                                  <a:rPr lang="en-AU" sz="2800" b="0" i="1" smtClean="0">
                                    <a:latin typeface="Cambria Math" panose="02040503050406030204" pitchFamily="18" charset="0"/>
                                  </a:rPr>
                                  <m:t>1+ </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𝑣</m:t>
                                    </m:r>
                                  </m:num>
                                  <m:den>
                                    <m:r>
                                      <a:rPr lang="en-AU" sz="2800" b="0" i="1" smtClean="0">
                                        <a:latin typeface="Cambria Math" panose="02040503050406030204" pitchFamily="18" charset="0"/>
                                      </a:rPr>
                                      <m:t>𝑐</m:t>
                                    </m:r>
                                  </m:den>
                                </m:f>
                              </m:num>
                              <m:den>
                                <m:r>
                                  <a:rPr lang="en-AU" sz="2800" b="0" i="1" smtClean="0">
                                    <a:latin typeface="Cambria Math" panose="02040503050406030204" pitchFamily="18" charset="0"/>
                                  </a:rPr>
                                  <m:t>1 − </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𝑣</m:t>
                                    </m:r>
                                  </m:num>
                                  <m:den>
                                    <m:r>
                                      <a:rPr lang="en-AU" sz="2800" b="0" i="1" smtClean="0">
                                        <a:latin typeface="Cambria Math" panose="02040503050406030204" pitchFamily="18" charset="0"/>
                                      </a:rPr>
                                      <m:t>𝑐</m:t>
                                    </m:r>
                                  </m:den>
                                </m:f>
                              </m:den>
                            </m:f>
                          </m:e>
                        </m:rad>
                      </m:e>
                    </m:d>
                  </m:oMath>
                </a14:m>
                <a:endParaRPr lang="en-AU" sz="2800" dirty="0" smtClean="0"/>
              </a:p>
              <a:p>
                <a:pPr>
                  <a:buNone/>
                </a:pPr>
                <a:endParaRPr lang="en-AU" sz="2800" dirty="0"/>
              </a:p>
              <a:p>
                <a:pPr>
                  <a:buNone/>
                </a:pPr>
                <a:r>
                  <a:rPr lang="en-AU" sz="2800" dirty="0" smtClean="0"/>
                  <a:t>       where   </a:t>
                </a:r>
                <a:r>
                  <a:rPr lang="en-AU" sz="2800" dirty="0"/>
                  <a:t>∆ </a:t>
                </a:r>
                <a:r>
                  <a:rPr lang="el-GR" sz="2800" dirty="0"/>
                  <a:t>λ </a:t>
                </a:r>
                <a:r>
                  <a:rPr lang="en-AU" sz="2800" dirty="0"/>
                  <a:t>- change in wavelength (m) </a:t>
                </a:r>
                <a:r>
                  <a:rPr lang="en-AU" sz="2800" dirty="0" smtClean="0"/>
                  <a:t>			 c - speed of light (m s</a:t>
                </a:r>
                <a:r>
                  <a:rPr lang="en-AU" sz="2800" baseline="30000" dirty="0" smtClean="0"/>
                  <a:t>-1</a:t>
                </a:r>
                <a:r>
                  <a:rPr lang="en-AU" sz="2800" dirty="0" smtClean="0"/>
                  <a:t>)</a:t>
                </a:r>
              </a:p>
              <a:p>
                <a:pPr marL="2424113" indent="-2424113">
                  <a:buNone/>
                </a:pPr>
                <a:r>
                  <a:rPr lang="en-AU" sz="2800" dirty="0"/>
                  <a:t> </a:t>
                </a:r>
                <a:r>
                  <a:rPr lang="en-AU" sz="2800" dirty="0" smtClean="0"/>
                  <a:t>                    </a:t>
                </a:r>
                <a:r>
                  <a:rPr lang="en-AU" sz="1400" dirty="0" smtClean="0"/>
                  <a:t> </a:t>
                </a:r>
                <a:r>
                  <a:rPr lang="en-AU" sz="2800" dirty="0" smtClean="0"/>
                  <a:t>v</a:t>
                </a:r>
                <a:r>
                  <a:rPr lang="en-AU" sz="2800" baseline="-25000" dirty="0" smtClean="0"/>
                  <a:t> </a:t>
                </a:r>
                <a:r>
                  <a:rPr lang="en-AU" sz="2800" dirty="0" smtClean="0"/>
                  <a:t>- speed of observed galaxy relative to our own (m s</a:t>
                </a:r>
                <a:r>
                  <a:rPr lang="en-AU" sz="2800" baseline="30000" dirty="0" smtClean="0"/>
                  <a:t>-1</a:t>
                </a:r>
                <a:r>
                  <a:rPr lang="en-AU" sz="2800" dirty="0" smtClean="0"/>
                  <a:t>).</a:t>
                </a:r>
              </a:p>
              <a:p>
                <a:pPr>
                  <a:buNone/>
                </a:pPr>
                <a:endParaRPr lang="en-AU"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46236"/>
                <a:ext cx="8229600" cy="4854597"/>
              </a:xfrm>
              <a:blipFill rotWithShape="0">
                <a:blip r:embed="rId2"/>
                <a:stretch>
                  <a:fillRect l="-1481" t="-1382" r="-1111"/>
                </a:stretch>
              </a:blipFill>
            </p:spPr>
            <p:txBody>
              <a:bodyPr/>
              <a:lstStyle/>
              <a:p>
                <a:r>
                  <a:rPr lang="en-AU">
                    <a:noFill/>
                  </a:rPr>
                  <a:t> </a:t>
                </a:r>
              </a:p>
            </p:txBody>
          </p:sp>
        </mc:Fallback>
      </mc:AlternateContent>
    </p:spTree>
    <p:extLst>
      <p:ext uri="{BB962C8B-B14F-4D97-AF65-F5344CB8AC3E}">
        <p14:creationId xmlns:p14="http://schemas.microsoft.com/office/powerpoint/2010/main" val="19033386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Hubble</a:t>
            </a:r>
            <a:endParaRPr lang="en-AU" dirty="0"/>
          </a:p>
        </p:txBody>
      </p:sp>
      <p:sp>
        <p:nvSpPr>
          <p:cNvPr id="3" name="Content Placeholder 2"/>
          <p:cNvSpPr>
            <a:spLocks noGrp="1"/>
          </p:cNvSpPr>
          <p:nvPr>
            <p:ph idx="1"/>
          </p:nvPr>
        </p:nvSpPr>
        <p:spPr>
          <a:xfrm>
            <a:off x="214282" y="1646237"/>
            <a:ext cx="8715436" cy="4526280"/>
          </a:xfrm>
        </p:spPr>
        <p:txBody>
          <a:bodyPr>
            <a:normAutofit/>
          </a:bodyPr>
          <a:lstStyle/>
          <a:p>
            <a:pPr>
              <a:buNone/>
            </a:pPr>
            <a:r>
              <a:rPr lang="en-AU" sz="2600" dirty="0" smtClean="0"/>
              <a:t>Hubble also noticed that more distant galaxies had greater red shift. In fact there was a direct correlation between their distance from ours and their speed. Hence</a:t>
            </a:r>
          </a:p>
          <a:p>
            <a:pPr>
              <a:buNone/>
            </a:pPr>
            <a:endParaRPr lang="en-AU" sz="2600" dirty="0" smtClean="0"/>
          </a:p>
          <a:p>
            <a:pPr>
              <a:buNone/>
            </a:pPr>
            <a:r>
              <a:rPr lang="en-AU" sz="2600" dirty="0" smtClean="0"/>
              <a:t>		 </a:t>
            </a:r>
            <a:r>
              <a:rPr lang="en-AU" sz="2600" dirty="0" err="1" smtClean="0"/>
              <a:t>v</a:t>
            </a:r>
            <a:r>
              <a:rPr lang="en-AU" sz="2600" baseline="-25000" dirty="0" err="1" smtClean="0"/>
              <a:t>galaxy</a:t>
            </a:r>
            <a:r>
              <a:rPr lang="en-AU" sz="2600" dirty="0" smtClean="0"/>
              <a:t> = H</a:t>
            </a:r>
            <a:r>
              <a:rPr lang="en-AU" sz="2600" baseline="-25000" dirty="0" smtClean="0"/>
              <a:t>o</a:t>
            </a:r>
            <a:r>
              <a:rPr lang="en-AU" sz="2600" dirty="0" smtClean="0"/>
              <a:t> d    (Hubble's Law)</a:t>
            </a:r>
          </a:p>
          <a:p>
            <a:pPr>
              <a:buNone/>
            </a:pPr>
            <a:r>
              <a:rPr lang="en-AU" sz="2600" dirty="0" smtClean="0"/>
              <a:t>			</a:t>
            </a:r>
          </a:p>
          <a:p>
            <a:pPr>
              <a:buNone/>
            </a:pPr>
            <a:r>
              <a:rPr lang="en-AU" sz="2600" dirty="0" smtClean="0"/>
              <a:t>		       where H</a:t>
            </a:r>
            <a:r>
              <a:rPr lang="en-AU" sz="2600" baseline="-25000" dirty="0" smtClean="0"/>
              <a:t>o </a:t>
            </a:r>
            <a:r>
              <a:rPr lang="en-AU" sz="2600" dirty="0" smtClean="0"/>
              <a:t>– Hubble's constant (70 km s</a:t>
            </a:r>
            <a:r>
              <a:rPr lang="en-AU" sz="2600" baseline="30000" dirty="0" smtClean="0"/>
              <a:t>-1</a:t>
            </a:r>
            <a:r>
              <a:rPr lang="en-AU" sz="2600" dirty="0" smtClean="0"/>
              <a:t> Mpc</a:t>
            </a:r>
            <a:r>
              <a:rPr lang="en-AU" sz="2600" baseline="30000" dirty="0" smtClean="0"/>
              <a:t>-1</a:t>
            </a:r>
            <a:r>
              <a:rPr lang="en-AU" sz="2600" dirty="0" smtClean="0"/>
              <a:t>)	                    d – distance from our galaxy (</a:t>
            </a:r>
            <a:r>
              <a:rPr lang="en-AU" sz="2600" dirty="0" err="1" smtClean="0"/>
              <a:t>Mpc</a:t>
            </a:r>
            <a:r>
              <a:rPr lang="en-AU" sz="2600" dirty="0" smtClean="0"/>
              <a:t>)</a:t>
            </a:r>
          </a:p>
          <a:p>
            <a:pPr>
              <a:buNone/>
            </a:pPr>
            <a:r>
              <a:rPr lang="en-AU" sz="2600" dirty="0" smtClean="0"/>
              <a:t>			         </a:t>
            </a:r>
            <a:r>
              <a:rPr lang="en-AU" sz="2600" dirty="0" err="1" smtClean="0"/>
              <a:t>v</a:t>
            </a:r>
            <a:r>
              <a:rPr lang="en-AU" sz="2600" baseline="-25000" dirty="0" err="1" smtClean="0"/>
              <a:t>galaxy</a:t>
            </a:r>
            <a:r>
              <a:rPr lang="en-AU" sz="2600" dirty="0" smtClean="0"/>
              <a:t> – speed of galaxy (km s</a:t>
            </a:r>
            <a:r>
              <a:rPr lang="en-AU" sz="2600" baseline="30000" dirty="0" smtClean="0"/>
              <a:t>-1</a:t>
            </a:r>
            <a:r>
              <a:rPr lang="en-AU" sz="2600" dirty="0" smtClean="0"/>
              <a:t>)</a:t>
            </a:r>
          </a:p>
          <a:p>
            <a:pPr>
              <a:buNone/>
            </a:pPr>
            <a:r>
              <a:rPr lang="en-AU" sz="2600" dirty="0" smtClean="0"/>
              <a:t>				</a:t>
            </a:r>
            <a:endParaRPr lang="en-AU" sz="2600" dirty="0"/>
          </a:p>
        </p:txBody>
      </p:sp>
    </p:spTree>
    <p:extLst>
      <p:ext uri="{BB962C8B-B14F-4D97-AF65-F5344CB8AC3E}">
        <p14:creationId xmlns:p14="http://schemas.microsoft.com/office/powerpoint/2010/main" val="15590628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71538" y="1785926"/>
            <a:ext cx="2357454" cy="16430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a:xfrm>
            <a:off x="214282" y="1428736"/>
            <a:ext cx="8715436" cy="5429264"/>
          </a:xfrm>
        </p:spPr>
        <p:txBody>
          <a:bodyPr>
            <a:normAutofit/>
          </a:bodyPr>
          <a:lstStyle/>
          <a:p>
            <a:pPr>
              <a:buNone/>
            </a:pPr>
            <a:r>
              <a:rPr lang="en-AU" sz="2600" dirty="0" smtClean="0"/>
              <a:t>Give </a:t>
            </a:r>
          </a:p>
          <a:p>
            <a:pPr>
              <a:buNone/>
            </a:pPr>
            <a:r>
              <a:rPr lang="en-AU" sz="2600" dirty="0" smtClean="0"/>
              <a:t>		</a:t>
            </a:r>
            <a:r>
              <a:rPr lang="en-AU" sz="2600" dirty="0" err="1" smtClean="0">
                <a:solidFill>
                  <a:schemeClr val="bg1"/>
                </a:solidFill>
              </a:rPr>
              <a:t>v</a:t>
            </a:r>
            <a:r>
              <a:rPr lang="en-AU" sz="2600" baseline="-25000" dirty="0" err="1" smtClean="0">
                <a:solidFill>
                  <a:schemeClr val="bg1"/>
                </a:solidFill>
              </a:rPr>
              <a:t>galaxy</a:t>
            </a:r>
            <a:r>
              <a:rPr lang="en-AU" sz="2600" dirty="0" smtClean="0">
                <a:solidFill>
                  <a:schemeClr val="bg1"/>
                </a:solidFill>
              </a:rPr>
              <a:t> = H</a:t>
            </a:r>
            <a:r>
              <a:rPr lang="en-AU" sz="2600" baseline="-25000" dirty="0" smtClean="0">
                <a:solidFill>
                  <a:schemeClr val="bg1"/>
                </a:solidFill>
              </a:rPr>
              <a:t>o</a:t>
            </a:r>
            <a:r>
              <a:rPr lang="en-AU" sz="2600" dirty="0" smtClean="0">
                <a:solidFill>
                  <a:schemeClr val="bg1"/>
                </a:solidFill>
              </a:rPr>
              <a:t> d    </a:t>
            </a:r>
            <a:r>
              <a:rPr lang="en-AU" sz="2600" dirty="0" smtClean="0"/>
              <a:t>(Hubble's Law), hence</a:t>
            </a:r>
          </a:p>
          <a:p>
            <a:pPr>
              <a:buNone/>
            </a:pPr>
            <a:endParaRPr lang="en-AU" sz="2600" dirty="0" smtClean="0"/>
          </a:p>
          <a:p>
            <a:pPr>
              <a:buNone/>
            </a:pPr>
            <a:r>
              <a:rPr lang="en-AU" sz="2600" dirty="0" smtClean="0"/>
              <a:t>		</a:t>
            </a:r>
            <a:r>
              <a:rPr lang="en-AU" sz="2600" dirty="0" smtClean="0">
                <a:solidFill>
                  <a:schemeClr val="bg1"/>
                </a:solidFill>
              </a:rPr>
              <a:t>d    =  1    and</a:t>
            </a:r>
          </a:p>
          <a:p>
            <a:pPr>
              <a:buNone/>
            </a:pPr>
            <a:r>
              <a:rPr lang="en-AU" sz="2600" dirty="0" smtClean="0">
                <a:solidFill>
                  <a:schemeClr val="bg1"/>
                </a:solidFill>
              </a:rPr>
              <a:t>		v         </a:t>
            </a:r>
            <a:r>
              <a:rPr lang="en-AU" sz="2600" dirty="0" err="1" smtClean="0">
                <a:solidFill>
                  <a:schemeClr val="bg1"/>
                </a:solidFill>
              </a:rPr>
              <a:t>H</a:t>
            </a:r>
            <a:r>
              <a:rPr lang="en-AU" sz="2600" baseline="-25000" dirty="0" err="1" smtClean="0">
                <a:solidFill>
                  <a:schemeClr val="bg1"/>
                </a:solidFill>
              </a:rPr>
              <a:t>o</a:t>
            </a:r>
            <a:r>
              <a:rPr lang="en-AU" sz="2600" baseline="-25000" dirty="0" smtClean="0">
                <a:solidFill>
                  <a:schemeClr val="bg1"/>
                </a:solidFill>
              </a:rPr>
              <a:t>                          </a:t>
            </a:r>
            <a:r>
              <a:rPr lang="en-AU" sz="2600" dirty="0" smtClean="0"/>
              <a:t>where t =  d</a:t>
            </a:r>
          </a:p>
          <a:p>
            <a:pPr>
              <a:buNone/>
            </a:pPr>
            <a:r>
              <a:rPr lang="en-AU" sz="2600" dirty="0" smtClean="0"/>
              <a:t>		                                                     v </a:t>
            </a:r>
          </a:p>
          <a:p>
            <a:pPr>
              <a:buNone/>
            </a:pPr>
            <a:r>
              <a:rPr lang="en-AU" sz="2600" dirty="0" smtClean="0"/>
              <a:t>Therefore    t =   1    </a:t>
            </a:r>
          </a:p>
          <a:p>
            <a:pPr>
              <a:buNone/>
            </a:pPr>
            <a:r>
              <a:rPr lang="en-AU" sz="2600" dirty="0" smtClean="0"/>
              <a:t>		                  H</a:t>
            </a:r>
            <a:r>
              <a:rPr lang="en-AU" sz="2600" baseline="-25000" dirty="0" smtClean="0"/>
              <a:t>o</a:t>
            </a:r>
            <a:endParaRPr lang="en-AU" sz="2600" dirty="0" smtClean="0"/>
          </a:p>
          <a:p>
            <a:pPr>
              <a:buNone/>
            </a:pPr>
            <a:r>
              <a:rPr lang="en-AU" sz="2600" dirty="0" smtClean="0"/>
              <a:t>	</a:t>
            </a:r>
          </a:p>
          <a:p>
            <a:pPr>
              <a:buNone/>
            </a:pPr>
            <a:r>
              <a:rPr lang="en-AU" sz="2600" dirty="0" smtClean="0"/>
              <a:t>		       where H</a:t>
            </a:r>
            <a:r>
              <a:rPr lang="en-AU" sz="2600" baseline="-25000" dirty="0" smtClean="0"/>
              <a:t>o </a:t>
            </a:r>
            <a:r>
              <a:rPr lang="en-AU" sz="2600" dirty="0" smtClean="0"/>
              <a:t>– Hubble's constant (70 km s</a:t>
            </a:r>
            <a:r>
              <a:rPr lang="en-AU" sz="2600" baseline="30000" dirty="0" smtClean="0"/>
              <a:t>-1</a:t>
            </a:r>
            <a:r>
              <a:rPr lang="en-AU" sz="2600" dirty="0" smtClean="0"/>
              <a:t> Mpc</a:t>
            </a:r>
            <a:r>
              <a:rPr lang="en-AU" sz="2600" baseline="30000" dirty="0" smtClean="0"/>
              <a:t>-1</a:t>
            </a:r>
            <a:r>
              <a:rPr lang="en-AU" sz="2600" dirty="0" smtClean="0"/>
              <a:t>)	                    d – distance from our galaxy (</a:t>
            </a:r>
            <a:r>
              <a:rPr lang="en-AU" sz="2600" dirty="0" err="1" smtClean="0"/>
              <a:t>Mpc</a:t>
            </a:r>
            <a:r>
              <a:rPr lang="en-AU" sz="2600" dirty="0" smtClean="0"/>
              <a:t>)</a:t>
            </a:r>
          </a:p>
          <a:p>
            <a:pPr>
              <a:buNone/>
            </a:pPr>
            <a:r>
              <a:rPr lang="en-AU" sz="2600" dirty="0" smtClean="0"/>
              <a:t>			         </a:t>
            </a:r>
            <a:r>
              <a:rPr lang="en-AU" sz="2600" dirty="0" err="1" smtClean="0"/>
              <a:t>v</a:t>
            </a:r>
            <a:r>
              <a:rPr lang="en-AU" sz="2600" baseline="-25000" dirty="0" err="1" smtClean="0"/>
              <a:t>galaxy</a:t>
            </a:r>
            <a:r>
              <a:rPr lang="en-AU" sz="2600" dirty="0" smtClean="0"/>
              <a:t> – speed of galaxy (km s</a:t>
            </a:r>
            <a:r>
              <a:rPr lang="en-AU" sz="2600" baseline="30000" dirty="0" smtClean="0"/>
              <a:t>-1</a:t>
            </a:r>
            <a:r>
              <a:rPr lang="en-AU" sz="2600" dirty="0" smtClean="0"/>
              <a:t>)</a:t>
            </a:r>
          </a:p>
        </p:txBody>
      </p:sp>
      <p:sp>
        <p:nvSpPr>
          <p:cNvPr id="2" name="Title 1"/>
          <p:cNvSpPr>
            <a:spLocks noGrp="1"/>
          </p:cNvSpPr>
          <p:nvPr>
            <p:ph type="title"/>
          </p:nvPr>
        </p:nvSpPr>
        <p:spPr/>
        <p:txBody>
          <a:bodyPr/>
          <a:lstStyle/>
          <a:p>
            <a:r>
              <a:rPr lang="en-AU" dirty="0" smtClean="0"/>
              <a:t>Hubble</a:t>
            </a:r>
            <a:endParaRPr lang="en-AU" dirty="0"/>
          </a:p>
        </p:txBody>
      </p:sp>
      <p:cxnSp>
        <p:nvCxnSpPr>
          <p:cNvPr id="4" name="Straight Connector 3"/>
          <p:cNvCxnSpPr/>
          <p:nvPr/>
        </p:nvCxnSpPr>
        <p:spPr>
          <a:xfrm>
            <a:off x="5436096" y="3501008"/>
            <a:ext cx="42862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071670" y="3070222"/>
            <a:ext cx="428628"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2976" y="3070222"/>
            <a:ext cx="428628"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27784" y="4221088"/>
            <a:ext cx="42862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2332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Hubble</a:t>
            </a:r>
            <a:endParaRPr lang="en-AU" dirty="0"/>
          </a:p>
        </p:txBody>
      </p:sp>
      <p:sp>
        <p:nvSpPr>
          <p:cNvPr id="3" name="Content Placeholder 2"/>
          <p:cNvSpPr>
            <a:spLocks noGrp="1"/>
          </p:cNvSpPr>
          <p:nvPr>
            <p:ph idx="1"/>
          </p:nvPr>
        </p:nvSpPr>
        <p:spPr>
          <a:xfrm>
            <a:off x="457200" y="1428736"/>
            <a:ext cx="8229600" cy="5214974"/>
          </a:xfrm>
        </p:spPr>
        <p:txBody>
          <a:bodyPr>
            <a:normAutofit/>
          </a:bodyPr>
          <a:lstStyle/>
          <a:p>
            <a:pPr marL="0" indent="0">
              <a:buNone/>
            </a:pPr>
            <a:r>
              <a:rPr lang="en-AU" sz="2400" b="1" u="sng" dirty="0" smtClean="0">
                <a:solidFill>
                  <a:schemeClr val="accent3"/>
                </a:solidFill>
              </a:rPr>
              <a:t>Example 10.3b:</a:t>
            </a:r>
            <a:r>
              <a:rPr lang="en-AU" sz="2400" dirty="0" smtClean="0"/>
              <a:t> The age of the Universe is predicted to be the inverse of Hubble's constant. What is the age of the Universe predicted to be?</a:t>
            </a:r>
          </a:p>
          <a:p>
            <a:pPr>
              <a:buNone/>
            </a:pPr>
            <a:r>
              <a:rPr lang="en-AU" sz="2400" dirty="0" smtClean="0"/>
              <a:t>		</a:t>
            </a:r>
            <a:endParaRPr lang="en-AU" sz="2400" dirty="0"/>
          </a:p>
        </p:txBody>
      </p:sp>
    </p:spTree>
    <p:extLst>
      <p:ext uri="{BB962C8B-B14F-4D97-AF65-F5344CB8AC3E}">
        <p14:creationId xmlns:p14="http://schemas.microsoft.com/office/powerpoint/2010/main" val="22321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sp>
        <p:nvSpPr>
          <p:cNvPr id="3" name="Content Placeholder 2"/>
          <p:cNvSpPr>
            <a:spLocks noGrp="1"/>
          </p:cNvSpPr>
          <p:nvPr>
            <p:ph idx="1"/>
          </p:nvPr>
        </p:nvSpPr>
        <p:spPr>
          <a:xfrm>
            <a:off x="457200" y="1500174"/>
            <a:ext cx="8229600" cy="4672343"/>
          </a:xfrm>
        </p:spPr>
        <p:txBody>
          <a:bodyPr>
            <a:normAutofit/>
          </a:bodyPr>
          <a:lstStyle/>
          <a:p>
            <a:pPr marL="0" indent="0">
              <a:buNone/>
            </a:pPr>
            <a:r>
              <a:rPr lang="en-AU" sz="2800" dirty="0" smtClean="0"/>
              <a:t>The emission line spectrum of a normal ionised element will be as shown in the top image.</a:t>
            </a:r>
          </a:p>
          <a:p>
            <a:pPr marL="0" indent="0">
              <a:buNone/>
            </a:pPr>
            <a:endParaRPr lang="en-AU" sz="2800" dirty="0" smtClean="0"/>
          </a:p>
          <a:p>
            <a:pPr marL="0" indent="0">
              <a:buNone/>
            </a:pPr>
            <a:r>
              <a:rPr lang="en-AU" sz="2800" dirty="0" smtClean="0"/>
              <a:t>If the source is moving away from the observer (i.e. Earth), then the wavelength will increase and the emission lines will shift towards the red end of the spectrum.</a:t>
            </a:r>
          </a:p>
        </p:txBody>
      </p:sp>
      <p:pic>
        <p:nvPicPr>
          <p:cNvPr id="153602" name="Picture 2" descr="http://outreach.atnf.csiro.au/education/senior/astrophysics/images/spectra/dopplercomp1.jpg"/>
          <p:cNvPicPr>
            <a:picLocks noChangeAspect="1" noChangeArrowheads="1"/>
          </p:cNvPicPr>
          <p:nvPr/>
        </p:nvPicPr>
        <p:blipFill>
          <a:blip r:embed="rId2"/>
          <a:srcRect/>
          <a:stretch>
            <a:fillRect/>
          </a:stretch>
        </p:blipFill>
        <p:spPr bwMode="auto">
          <a:xfrm>
            <a:off x="3275856" y="4412940"/>
            <a:ext cx="5868144" cy="2445060"/>
          </a:xfrm>
          <a:prstGeom prst="rect">
            <a:avLst/>
          </a:prstGeom>
          <a:noFill/>
        </p:spPr>
      </p:pic>
    </p:spTree>
    <p:extLst>
      <p:ext uri="{BB962C8B-B14F-4D97-AF65-F5344CB8AC3E}">
        <p14:creationId xmlns:p14="http://schemas.microsoft.com/office/powerpoint/2010/main" val="277916369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sp>
        <p:nvSpPr>
          <p:cNvPr id="3" name="Content Placeholder 2"/>
          <p:cNvSpPr>
            <a:spLocks noGrp="1"/>
          </p:cNvSpPr>
          <p:nvPr>
            <p:ph idx="1"/>
          </p:nvPr>
        </p:nvSpPr>
        <p:spPr>
          <a:xfrm>
            <a:off x="457200" y="1500174"/>
            <a:ext cx="8229600" cy="4672343"/>
          </a:xfrm>
        </p:spPr>
        <p:txBody>
          <a:bodyPr>
            <a:normAutofit/>
          </a:bodyPr>
          <a:lstStyle/>
          <a:p>
            <a:pPr>
              <a:buNone/>
            </a:pPr>
            <a:r>
              <a:rPr lang="en-AU" sz="2800" dirty="0" smtClean="0"/>
              <a:t>If the source is moving towards the observer, the lines of the emission spectrograph will shift towards the blue end of the spectrum, hence the term blue shift.</a:t>
            </a:r>
            <a:endParaRPr lang="en-AU" sz="2800" dirty="0"/>
          </a:p>
        </p:txBody>
      </p:sp>
      <p:pic>
        <p:nvPicPr>
          <p:cNvPr id="153602" name="Picture 2" descr="http://outreach.atnf.csiro.au/education/senior/astrophysics/images/spectra/dopplercomp1.jpg"/>
          <p:cNvPicPr>
            <a:picLocks noChangeAspect="1" noChangeArrowheads="1"/>
          </p:cNvPicPr>
          <p:nvPr/>
        </p:nvPicPr>
        <p:blipFill>
          <a:blip r:embed="rId2"/>
          <a:srcRect/>
          <a:stretch>
            <a:fillRect/>
          </a:stretch>
        </p:blipFill>
        <p:spPr bwMode="auto">
          <a:xfrm>
            <a:off x="428596" y="3292077"/>
            <a:ext cx="8215370" cy="3423071"/>
          </a:xfrm>
          <a:prstGeom prst="rect">
            <a:avLst/>
          </a:prstGeom>
          <a:noFill/>
        </p:spPr>
      </p:pic>
    </p:spTree>
    <p:extLst>
      <p:ext uri="{BB962C8B-B14F-4D97-AF65-F5344CB8AC3E}">
        <p14:creationId xmlns:p14="http://schemas.microsoft.com/office/powerpoint/2010/main" val="20567229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pic>
        <p:nvPicPr>
          <p:cNvPr id="157698" name="Picture 2" descr="http://boomeria.org/physicslectures/secondsemester/light/astronomy/doppler.jpg"/>
          <p:cNvPicPr>
            <a:picLocks noChangeAspect="1" noChangeArrowheads="1"/>
          </p:cNvPicPr>
          <p:nvPr/>
        </p:nvPicPr>
        <p:blipFill>
          <a:blip r:embed="rId2"/>
          <a:srcRect/>
          <a:stretch>
            <a:fillRect/>
          </a:stretch>
        </p:blipFill>
        <p:spPr bwMode="auto">
          <a:xfrm>
            <a:off x="1142976" y="1500174"/>
            <a:ext cx="6858048" cy="5143537"/>
          </a:xfrm>
          <a:prstGeom prst="rect">
            <a:avLst/>
          </a:prstGeom>
          <a:noFill/>
        </p:spPr>
      </p:pic>
    </p:spTree>
    <p:extLst>
      <p:ext uri="{BB962C8B-B14F-4D97-AF65-F5344CB8AC3E}">
        <p14:creationId xmlns:p14="http://schemas.microsoft.com/office/powerpoint/2010/main" val="42105836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pic>
        <p:nvPicPr>
          <p:cNvPr id="159746" name="Picture 2" descr="http://www.apologeticspress.org/user_images/image/rr/2003/r&amp;r0305a-lg.jpg"/>
          <p:cNvPicPr>
            <a:picLocks noChangeAspect="1" noChangeArrowheads="1"/>
          </p:cNvPicPr>
          <p:nvPr/>
        </p:nvPicPr>
        <p:blipFill>
          <a:blip r:embed="rId2"/>
          <a:srcRect/>
          <a:stretch>
            <a:fillRect/>
          </a:stretch>
        </p:blipFill>
        <p:spPr bwMode="auto">
          <a:xfrm>
            <a:off x="0" y="1000084"/>
            <a:ext cx="5262726" cy="5857916"/>
          </a:xfrm>
          <a:prstGeom prst="rect">
            <a:avLst/>
          </a:prstGeom>
          <a:noFill/>
        </p:spPr>
      </p:pic>
      <p:sp>
        <p:nvSpPr>
          <p:cNvPr id="4" name="Content Placeholder 2"/>
          <p:cNvSpPr>
            <a:spLocks noGrp="1"/>
          </p:cNvSpPr>
          <p:nvPr>
            <p:ph idx="1"/>
          </p:nvPr>
        </p:nvSpPr>
        <p:spPr>
          <a:xfrm>
            <a:off x="5364088" y="1428736"/>
            <a:ext cx="3322712" cy="5214974"/>
          </a:xfrm>
        </p:spPr>
        <p:txBody>
          <a:bodyPr>
            <a:normAutofit/>
          </a:bodyPr>
          <a:lstStyle/>
          <a:p>
            <a:pPr marL="0" indent="0">
              <a:buNone/>
            </a:pPr>
            <a:r>
              <a:rPr lang="en-AU" sz="2400" dirty="0" smtClean="0"/>
              <a:t>Comparing </a:t>
            </a:r>
            <a:endParaRPr lang="en-AU" sz="2400" dirty="0"/>
          </a:p>
        </p:txBody>
      </p:sp>
    </p:spTree>
    <p:extLst>
      <p:ext uri="{BB962C8B-B14F-4D97-AF65-F5344CB8AC3E}">
        <p14:creationId xmlns:p14="http://schemas.microsoft.com/office/powerpoint/2010/main" val="14382185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Observing Red Shift using a Spectroscope</a:t>
            </a:r>
            <a:endParaRPr lang="en-AU" dirty="0"/>
          </a:p>
        </p:txBody>
      </p:sp>
      <p:pic>
        <p:nvPicPr>
          <p:cNvPr id="161794" name="Picture 2" descr="http://mrscreath.edublogs.org/files/2011/11/Doppler-Effect-10du94x.jpg"/>
          <p:cNvPicPr>
            <a:picLocks noChangeAspect="1" noChangeArrowheads="1"/>
          </p:cNvPicPr>
          <p:nvPr/>
        </p:nvPicPr>
        <p:blipFill>
          <a:blip r:embed="rId2"/>
          <a:srcRect/>
          <a:stretch>
            <a:fillRect/>
          </a:stretch>
        </p:blipFill>
        <p:spPr bwMode="auto">
          <a:xfrm>
            <a:off x="2339752" y="1396536"/>
            <a:ext cx="4933958" cy="6276133"/>
          </a:xfrm>
          <a:prstGeom prst="rect">
            <a:avLst/>
          </a:prstGeom>
          <a:noFill/>
        </p:spPr>
      </p:pic>
      <p:pic>
        <p:nvPicPr>
          <p:cNvPr id="4" name="Picture 2" descr="http://imagine.gsfc.nasa.gov/docs/teachers/hera/spectroscopy/black_hole/images/intro/doppler_shift_spectra.jpg"/>
          <p:cNvPicPr>
            <a:picLocks noChangeAspect="1" noChangeArrowheads="1"/>
          </p:cNvPicPr>
          <p:nvPr/>
        </p:nvPicPr>
        <p:blipFill>
          <a:blip r:embed="rId3"/>
          <a:srcRect/>
          <a:stretch>
            <a:fillRect/>
          </a:stretch>
        </p:blipFill>
        <p:spPr bwMode="auto">
          <a:xfrm>
            <a:off x="971600" y="1396536"/>
            <a:ext cx="7416824" cy="4120696"/>
          </a:xfrm>
          <a:prstGeom prst="rect">
            <a:avLst/>
          </a:prstGeom>
          <a:noFill/>
        </p:spPr>
      </p:pic>
    </p:spTree>
    <p:extLst>
      <p:ext uri="{BB962C8B-B14F-4D97-AF65-F5344CB8AC3E}">
        <p14:creationId xmlns:p14="http://schemas.microsoft.com/office/powerpoint/2010/main" val="7646250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4097</TotalTime>
  <Words>4328</Words>
  <Application>Microsoft Office PowerPoint</Application>
  <PresentationFormat>On-screen Show (4:3)</PresentationFormat>
  <Paragraphs>665</Paragraphs>
  <Slides>102</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Arial</vt:lpstr>
      <vt:lpstr>Calibri</vt:lpstr>
      <vt:lpstr>Cambria</vt:lpstr>
      <vt:lpstr>Cambria Math</vt:lpstr>
      <vt:lpstr>Rockwell</vt:lpstr>
      <vt:lpstr>Symbol</vt:lpstr>
      <vt:lpstr>Tahoma</vt:lpstr>
      <vt:lpstr>Wingdings</vt:lpstr>
      <vt:lpstr>Wingdings 2</vt:lpstr>
      <vt:lpstr>Foundry</vt:lpstr>
      <vt:lpstr>Quantum</vt:lpstr>
      <vt:lpstr>Matter</vt:lpstr>
      <vt:lpstr>Quarks</vt:lpstr>
      <vt:lpstr>Quarks Colour</vt:lpstr>
      <vt:lpstr>Quarks Spin</vt:lpstr>
      <vt:lpstr>Quarks</vt:lpstr>
      <vt:lpstr>Quarks</vt:lpstr>
      <vt:lpstr>Leptons</vt:lpstr>
      <vt:lpstr>Leptons</vt:lpstr>
      <vt:lpstr>Fermions</vt:lpstr>
      <vt:lpstr>Baryons</vt:lpstr>
      <vt:lpstr>Mesons</vt:lpstr>
      <vt:lpstr>Antimatter</vt:lpstr>
      <vt:lpstr>Baryons and Mesons</vt:lpstr>
      <vt:lpstr>Fermions</vt:lpstr>
      <vt:lpstr>Fermions</vt:lpstr>
      <vt:lpstr>Homework, Context &amp; Keywords</vt:lpstr>
      <vt:lpstr>Quantum Principles</vt:lpstr>
      <vt:lpstr>Antimatter</vt:lpstr>
      <vt:lpstr>Antimatter</vt:lpstr>
      <vt:lpstr>Pauli’s exclusion principle</vt:lpstr>
      <vt:lpstr>Pauli’s exclusion principle</vt:lpstr>
      <vt:lpstr>Pauli’s exclusion principle</vt:lpstr>
      <vt:lpstr>Particle Accelerators</vt:lpstr>
      <vt:lpstr>Cathode Ray Oscilloscope (CRO)</vt:lpstr>
      <vt:lpstr>The Electron Gun</vt:lpstr>
      <vt:lpstr>Voltage/Force Relationship</vt:lpstr>
      <vt:lpstr>Voltage/Force Relationship</vt:lpstr>
      <vt:lpstr>Voltage/Force Relationship</vt:lpstr>
      <vt:lpstr>Synchrotrons</vt:lpstr>
      <vt:lpstr>Synchrotrons</vt:lpstr>
      <vt:lpstr>Synchrotrons</vt:lpstr>
      <vt:lpstr>Synchrotrons</vt:lpstr>
      <vt:lpstr>Synchrotrons</vt:lpstr>
      <vt:lpstr>Homework, Context &amp; Keywords</vt:lpstr>
      <vt:lpstr>Quantum Forces</vt:lpstr>
      <vt:lpstr>Fermions</vt:lpstr>
      <vt:lpstr>Four Fundamental Forces</vt:lpstr>
      <vt:lpstr>Four Fundamental Forces</vt:lpstr>
      <vt:lpstr>Homework, Context &amp; Keywords</vt:lpstr>
      <vt:lpstr>Fundamental Forces</vt:lpstr>
      <vt:lpstr>Four Fundamental Forces</vt:lpstr>
      <vt:lpstr>Strong Force</vt:lpstr>
      <vt:lpstr>Strong Force</vt:lpstr>
      <vt:lpstr>Strong Force: Mesons</vt:lpstr>
      <vt:lpstr>Strong Force: Mesons</vt:lpstr>
      <vt:lpstr>Strong Force: Electromagnetism</vt:lpstr>
      <vt:lpstr>Strong Force: Electromagnetism</vt:lpstr>
      <vt:lpstr>Strong Force: Electromagnetism</vt:lpstr>
      <vt:lpstr>Strong Force</vt:lpstr>
      <vt:lpstr>Electromagnetic Force</vt:lpstr>
      <vt:lpstr>Weak Nuclear Force</vt:lpstr>
      <vt:lpstr>Weak Nuclear Forces</vt:lpstr>
      <vt:lpstr>Gravitational Force</vt:lpstr>
      <vt:lpstr>Homework, Context &amp; Keywords</vt:lpstr>
      <vt:lpstr>Feynman Diagrams, Baryon Number and Lepton Number</vt:lpstr>
      <vt:lpstr>Conservation of the Baryon number and the Lepton number</vt:lpstr>
      <vt:lpstr>Feymans Diagrams</vt:lpstr>
      <vt:lpstr>Feynman's Diagrams:  Electron Changing Direction</vt:lpstr>
      <vt:lpstr>Feymans Diagrams:   Two Electron Repulsion</vt:lpstr>
      <vt:lpstr>Feynman's Diagrams:  Neutron Decay</vt:lpstr>
      <vt:lpstr>Feynman's Diagrams:  Neutron Binding</vt:lpstr>
      <vt:lpstr>Feynman's Diagrams:  Electron – Positron Attraction</vt:lpstr>
      <vt:lpstr>Feynman's Diagrams:  Electron – Positron Annihilation</vt:lpstr>
      <vt:lpstr>Feynman's Diagrams:  Electron – Positron Production</vt:lpstr>
      <vt:lpstr>Feynman's Diagrams:  Pion and Kaon Decays</vt:lpstr>
      <vt:lpstr>Feynman's Diagrams</vt:lpstr>
      <vt:lpstr>Feynman's Diagrams</vt:lpstr>
      <vt:lpstr>Feynman's Diagrams</vt:lpstr>
      <vt:lpstr>Feynman's Diagrams</vt:lpstr>
      <vt:lpstr>Feynman's Diagrams</vt:lpstr>
      <vt:lpstr>Feynman's Diagrams</vt:lpstr>
      <vt:lpstr>Energy and Mass</vt:lpstr>
      <vt:lpstr>Homework, Context &amp; Keywords</vt:lpstr>
      <vt:lpstr>Predicting Reactions  using Symmetry</vt:lpstr>
      <vt:lpstr>Symmetry</vt:lpstr>
      <vt:lpstr>Time-reversal symmetry</vt:lpstr>
      <vt:lpstr>Charge reversal symmetry</vt:lpstr>
      <vt:lpstr>Crossing symmetry</vt:lpstr>
      <vt:lpstr>Homework, Context &amp; Keywords</vt:lpstr>
      <vt:lpstr>Standard Model</vt:lpstr>
      <vt:lpstr>Milky Way</vt:lpstr>
      <vt:lpstr>Milky Way</vt:lpstr>
      <vt:lpstr>Dark matter</vt:lpstr>
      <vt:lpstr>Dark energy</vt:lpstr>
      <vt:lpstr>Doppler Effect: Light Waves</vt:lpstr>
      <vt:lpstr>Doppler Effect: Light Waves</vt:lpstr>
      <vt:lpstr>Doppler Effect: Light Waves</vt:lpstr>
      <vt:lpstr>Speed of a Galaxy</vt:lpstr>
      <vt:lpstr>Speed of a Galaxy</vt:lpstr>
      <vt:lpstr>Speed of a Galaxy</vt:lpstr>
      <vt:lpstr>Hubble</vt:lpstr>
      <vt:lpstr>Hubble</vt:lpstr>
      <vt:lpstr>Hubble</vt:lpstr>
      <vt:lpstr>Observing Red Shift using a Spectroscope</vt:lpstr>
      <vt:lpstr>Observing Red Shift using a Spectroscope</vt:lpstr>
      <vt:lpstr>Observing Red Shift using a Spectroscope</vt:lpstr>
      <vt:lpstr>Observing Red Shift using a Spectroscope</vt:lpstr>
      <vt:lpstr>Observing Red Shift using a Spectroscope</vt:lpstr>
      <vt:lpstr>Stellar Wobble</vt:lpstr>
      <vt:lpstr>Observing Red Shift using a Spectroscope</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Matter</dc:title>
  <dc:creator>Kim Coddington</dc:creator>
  <cp:lastModifiedBy>Kim</cp:lastModifiedBy>
  <cp:revision>317</cp:revision>
  <cp:lastPrinted>2016-07-12T06:29:42Z</cp:lastPrinted>
  <dcterms:created xsi:type="dcterms:W3CDTF">2013-07-22T10:58:05Z</dcterms:created>
  <dcterms:modified xsi:type="dcterms:W3CDTF">2016-07-12T06:29:52Z</dcterms:modified>
</cp:coreProperties>
</file>